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415" r:id="rId2"/>
    <p:sldId id="459" r:id="rId3"/>
    <p:sldId id="501" r:id="rId4"/>
    <p:sldId id="515" r:id="rId5"/>
    <p:sldId id="516" r:id="rId6"/>
    <p:sldId id="518" r:id="rId7"/>
    <p:sldId id="529" r:id="rId8"/>
    <p:sldId id="530" r:id="rId9"/>
    <p:sldId id="531" r:id="rId10"/>
    <p:sldId id="506" r:id="rId11"/>
    <p:sldId id="535" r:id="rId12"/>
    <p:sldId id="537" r:id="rId13"/>
    <p:sldId id="538" r:id="rId14"/>
    <p:sldId id="536" r:id="rId1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48" autoAdjust="0"/>
    <p:restoredTop sz="91186" autoAdjust="0"/>
  </p:normalViewPr>
  <p:slideViewPr>
    <p:cSldViewPr>
      <p:cViewPr varScale="1">
        <p:scale>
          <a:sx n="144" d="100"/>
          <a:sy n="144" d="100"/>
        </p:scale>
        <p:origin x="192" y="162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5/24/17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015595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887770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Revelation </a:t>
            </a:r>
            <a:r>
              <a:rPr lang="en-AU" sz="4800" dirty="0" smtClean="0">
                <a:solidFill>
                  <a:srgbClr val="FFFF66"/>
                </a:solidFill>
              </a:rPr>
              <a:t>8-9</a:t>
            </a:r>
            <a:endParaRPr lang="en-AU" sz="4800" dirty="0" smtClean="0">
              <a:solidFill>
                <a:srgbClr val="FFFF6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Revelation </a:t>
            </a:r>
            <a:r>
              <a:rPr lang="en-US" sz="2300" dirty="0" smtClean="0">
                <a:solidFill>
                  <a:srgbClr val="FFFF00"/>
                </a:solidFill>
                <a:latin typeface="Iowan Old Style Black"/>
                <a:cs typeface="Iowan Old Style Black"/>
              </a:rPr>
              <a:t>so far:</a:t>
            </a:r>
            <a:endParaRPr lang="en-US" sz="2300" dirty="0" smtClean="0">
              <a:solidFill>
                <a:srgbClr val="FFFF00"/>
              </a:solidFill>
              <a:latin typeface="Iowan Old Style Black"/>
              <a:cs typeface="Iowan Old Style Black"/>
            </a:endParaRPr>
          </a:p>
        </p:txBody>
      </p:sp>
      <p:sp>
        <p:nvSpPr>
          <p:cNvPr id="15" name="TextBox 14"/>
          <p:cNvSpPr txBox="1"/>
          <p:nvPr/>
        </p:nvSpPr>
        <p:spPr>
          <a:xfrm>
            <a:off x="0" y="265212"/>
            <a:ext cx="9114773" cy="2123658"/>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Jesus walking among the 7 churches</a:t>
            </a:r>
          </a:p>
          <a:p>
            <a:pPr marL="342900" indent="-342900">
              <a:buFont typeface="Arial" charset="0"/>
              <a:buChar char="•"/>
            </a:pPr>
            <a:r>
              <a:rPr lang="en-US" sz="2200" spc="120" dirty="0" smtClean="0">
                <a:solidFill>
                  <a:schemeClr val="bg1"/>
                </a:solidFill>
                <a:latin typeface="Times New Roman"/>
                <a:cs typeface="Times New Roman"/>
              </a:rPr>
              <a:t>7 letters to 7 churches</a:t>
            </a:r>
          </a:p>
          <a:p>
            <a:pPr marL="342900" indent="-342900">
              <a:buFont typeface="Arial" charset="0"/>
              <a:buChar char="•"/>
            </a:pPr>
            <a:r>
              <a:rPr lang="en-US" sz="2200" spc="120" dirty="0" smtClean="0">
                <a:solidFill>
                  <a:schemeClr val="bg1"/>
                </a:solidFill>
                <a:latin typeface="Times New Roman"/>
                <a:cs typeface="Times New Roman"/>
              </a:rPr>
              <a:t>The throne room of Heaven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Jesus is worthy</a:t>
            </a:r>
          </a:p>
          <a:p>
            <a:pPr marL="342900" indent="-342900">
              <a:buFont typeface="Arial" charset="0"/>
              <a:buChar char="•"/>
            </a:pPr>
            <a:r>
              <a:rPr lang="en-US" sz="2200" spc="120" dirty="0" smtClean="0">
                <a:solidFill>
                  <a:schemeClr val="bg1"/>
                </a:solidFill>
                <a:latin typeface="Times New Roman"/>
                <a:cs typeface="Times New Roman"/>
              </a:rPr>
              <a:t>The 7 seals... Matthew </a:t>
            </a:r>
            <a:r>
              <a:rPr lang="en-US" sz="2200" spc="120" dirty="0" smtClean="0">
                <a:solidFill>
                  <a:schemeClr val="bg1"/>
                </a:solidFill>
                <a:latin typeface="Times New Roman"/>
                <a:cs typeface="Times New Roman"/>
              </a:rPr>
              <a:t>24 also describes these events</a:t>
            </a:r>
            <a:r>
              <a:rPr lang="en-US" sz="2200" spc="120" dirty="0" smtClean="0">
                <a:solidFill>
                  <a:schemeClr val="bg1"/>
                </a:solidFill>
                <a:latin typeface="Times New Roman"/>
                <a:cs typeface="Times New Roman"/>
              </a:rPr>
              <a:t>. (in Matthew, they </a:t>
            </a:r>
            <a:r>
              <a:rPr lang="en-US" sz="2200" spc="120" dirty="0" smtClean="0">
                <a:solidFill>
                  <a:schemeClr val="bg1"/>
                </a:solidFill>
                <a:latin typeface="Times New Roman"/>
                <a:cs typeface="Times New Roman"/>
              </a:rPr>
              <a:t>are </a:t>
            </a:r>
            <a:r>
              <a:rPr lang="en-US" sz="2200" b="1" spc="120" dirty="0" smtClean="0">
                <a:solidFill>
                  <a:schemeClr val="bg1"/>
                </a:solidFill>
                <a:latin typeface="Times New Roman"/>
                <a:cs typeface="Times New Roman"/>
              </a:rPr>
              <a:t>like</a:t>
            </a:r>
            <a:r>
              <a:rPr lang="en-US" sz="2200" spc="120" dirty="0" smtClean="0">
                <a:solidFill>
                  <a:schemeClr val="bg1"/>
                </a:solidFill>
                <a:latin typeface="Times New Roman"/>
                <a:cs typeface="Times New Roman"/>
              </a:rPr>
              <a:t> the end (birth pains) but they are </a:t>
            </a:r>
            <a:r>
              <a:rPr lang="en-US" sz="2200" b="1" spc="120" dirty="0" smtClean="0">
                <a:solidFill>
                  <a:schemeClr val="bg1"/>
                </a:solidFill>
                <a:latin typeface="Times New Roman"/>
                <a:cs typeface="Times New Roman"/>
              </a:rPr>
              <a:t>NOT</a:t>
            </a:r>
            <a:r>
              <a:rPr lang="en-US" sz="2200" spc="120" dirty="0" smtClean="0">
                <a:solidFill>
                  <a:schemeClr val="bg1"/>
                </a:solidFill>
                <a:latin typeface="Times New Roman"/>
                <a:cs typeface="Times New Roman"/>
              </a:rPr>
              <a:t> the </a:t>
            </a:r>
            <a:r>
              <a:rPr lang="en-US" sz="2200" spc="120" dirty="0" smtClean="0">
                <a:solidFill>
                  <a:schemeClr val="bg1"/>
                </a:solidFill>
                <a:latin typeface="Times New Roman"/>
                <a:cs typeface="Times New Roman"/>
              </a:rPr>
              <a:t>end)  Now they come on a world scale</a:t>
            </a:r>
            <a:endParaRPr lang="en-US" sz="2200" spc="120" dirty="0" smtClean="0">
              <a:solidFill>
                <a:schemeClr val="bg1"/>
              </a:solidFill>
              <a:latin typeface="Times New Roman"/>
              <a:cs typeface="Times New Roman"/>
            </a:endParaRPr>
          </a:p>
        </p:txBody>
      </p:sp>
      <p:sp>
        <p:nvSpPr>
          <p:cNvPr id="26" name="TextBox 25"/>
          <p:cNvSpPr txBox="1"/>
          <p:nvPr/>
        </p:nvSpPr>
        <p:spPr>
          <a:xfrm>
            <a:off x="-29227" y="2173426"/>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1</a:t>
            </a:r>
            <a:r>
              <a:rPr lang="en-US" sz="2200" spc="120" baseline="30000" dirty="0" smtClean="0">
                <a:solidFill>
                  <a:srgbClr val="FFFF00"/>
                </a:solidFill>
                <a:latin typeface="Times New Roman"/>
                <a:cs typeface="Times New Roman"/>
              </a:rPr>
              <a:t>st</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white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rider with bow and crown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conquest and war </a:t>
            </a:r>
          </a:p>
        </p:txBody>
      </p:sp>
      <p:sp>
        <p:nvSpPr>
          <p:cNvPr id="27" name="TextBox 26"/>
          <p:cNvSpPr txBox="1"/>
          <p:nvPr/>
        </p:nvSpPr>
        <p:spPr>
          <a:xfrm>
            <a:off x="-29227" y="2492240"/>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2</a:t>
            </a:r>
            <a:r>
              <a:rPr lang="en-US" sz="2200" spc="120" baseline="30000" dirty="0" smtClean="0">
                <a:solidFill>
                  <a:srgbClr val="FFFF00"/>
                </a:solidFill>
                <a:latin typeface="Times New Roman"/>
                <a:cs typeface="Times New Roman"/>
              </a:rPr>
              <a:t>nd</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red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rider with sword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no peace.  anarchy &amp; murder</a:t>
            </a:r>
          </a:p>
        </p:txBody>
      </p:sp>
      <p:sp>
        <p:nvSpPr>
          <p:cNvPr id="28" name="TextBox 27"/>
          <p:cNvSpPr txBox="1"/>
          <p:nvPr/>
        </p:nvSpPr>
        <p:spPr>
          <a:xfrm>
            <a:off x="-19524" y="2832263"/>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3</a:t>
            </a:r>
            <a:r>
              <a:rPr lang="en-US" sz="2200" spc="120" baseline="30000" dirty="0" smtClean="0">
                <a:solidFill>
                  <a:srgbClr val="FFFF00"/>
                </a:solidFill>
                <a:latin typeface="Times New Roman"/>
                <a:cs typeface="Times New Roman"/>
              </a:rPr>
              <a:t>rd</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black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rider with scales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famine</a:t>
            </a:r>
          </a:p>
        </p:txBody>
      </p:sp>
      <p:sp>
        <p:nvSpPr>
          <p:cNvPr id="29" name="TextBox 28"/>
          <p:cNvSpPr txBox="1"/>
          <p:nvPr/>
        </p:nvSpPr>
        <p:spPr>
          <a:xfrm>
            <a:off x="-19524" y="3189088"/>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4</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pale horse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death and hades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¼ of global population die</a:t>
            </a:r>
          </a:p>
        </p:txBody>
      </p:sp>
      <p:sp>
        <p:nvSpPr>
          <p:cNvPr id="30" name="TextBox 29"/>
          <p:cNvSpPr txBox="1"/>
          <p:nvPr/>
        </p:nvSpPr>
        <p:spPr>
          <a:xfrm>
            <a:off x="1266" y="3570927"/>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5</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The faithful who have been slain cry out for justice</a:t>
            </a:r>
            <a:r>
              <a:rPr lang="en-US" sz="2200" spc="120" dirty="0" smtClean="0">
                <a:solidFill>
                  <a:schemeClr val="bg1"/>
                </a:solidFill>
                <a:latin typeface="Times New Roman"/>
                <a:cs typeface="Times New Roman"/>
              </a:rPr>
              <a:t>.</a:t>
            </a:r>
            <a:endParaRPr lang="en-US" sz="2200" spc="120" dirty="0" smtClean="0">
              <a:solidFill>
                <a:schemeClr val="bg1"/>
              </a:solidFill>
              <a:latin typeface="Times New Roman"/>
              <a:cs typeface="Times New Roman"/>
            </a:endParaRPr>
          </a:p>
        </p:txBody>
      </p:sp>
      <p:sp>
        <p:nvSpPr>
          <p:cNvPr id="31" name="TextBox 30"/>
          <p:cNvSpPr txBox="1"/>
          <p:nvPr/>
        </p:nvSpPr>
        <p:spPr>
          <a:xfrm>
            <a:off x="-29227" y="3903597"/>
            <a:ext cx="9144000" cy="430887"/>
          </a:xfrm>
          <a:prstGeom prst="rect">
            <a:avLst/>
          </a:prstGeom>
          <a:noFill/>
        </p:spPr>
        <p:txBody>
          <a:bodyPr wrap="square" rtlCol="0">
            <a:spAutoFit/>
          </a:bodyPr>
          <a:lstStyle/>
          <a:p>
            <a:r>
              <a:rPr lang="en-US" sz="2200" spc="120" dirty="0" smtClean="0">
                <a:solidFill>
                  <a:srgbClr val="FFFF00"/>
                </a:solidFill>
                <a:latin typeface="Times New Roman"/>
                <a:cs typeface="Times New Roman"/>
              </a:rPr>
              <a:t>6</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seal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Cataclysmic global / cosmic upheaval.  </a:t>
            </a:r>
            <a:r>
              <a:rPr lang="en-US" sz="2200" u="sng" spc="120" dirty="0" smtClean="0">
                <a:solidFill>
                  <a:schemeClr val="bg1"/>
                </a:solidFill>
                <a:latin typeface="Times New Roman"/>
                <a:cs typeface="Times New Roman"/>
              </a:rPr>
              <a:t>Who can stand?</a:t>
            </a:r>
          </a:p>
        </p:txBody>
      </p:sp>
      <p:sp>
        <p:nvSpPr>
          <p:cNvPr id="34" name="TextBox 33"/>
          <p:cNvSpPr txBox="1"/>
          <p:nvPr/>
        </p:nvSpPr>
        <p:spPr>
          <a:xfrm>
            <a:off x="36612" y="4525907"/>
            <a:ext cx="9171557" cy="1107996"/>
          </a:xfrm>
          <a:prstGeom prst="rect">
            <a:avLst/>
          </a:prstGeom>
          <a:noFill/>
        </p:spPr>
        <p:txBody>
          <a:bodyPr wrap="square" rtlCol="0">
            <a:spAutoFit/>
          </a:bodyPr>
          <a:lstStyle/>
          <a:p>
            <a:pPr marL="342900" indent="-342900">
              <a:buFont typeface="Arial" charset="0"/>
              <a:buChar char="•"/>
            </a:pPr>
            <a:r>
              <a:rPr lang="en-US" sz="2200" spc="120" dirty="0" smtClean="0">
                <a:solidFill>
                  <a:schemeClr val="bg1"/>
                </a:solidFill>
                <a:latin typeface="Times New Roman"/>
                <a:cs typeface="Times New Roman"/>
              </a:rPr>
              <a:t>Sealed </a:t>
            </a:r>
            <a:r>
              <a:rPr lang="mr-IN" sz="2200" spc="120" dirty="0" smtClean="0">
                <a:solidFill>
                  <a:schemeClr val="bg1"/>
                </a:solidFill>
                <a:latin typeface="Times New Roman"/>
                <a:cs typeface="Times New Roman"/>
              </a:rPr>
              <a:t>–</a:t>
            </a:r>
            <a:r>
              <a:rPr lang="en-US" sz="2200" spc="120" dirty="0" smtClean="0">
                <a:solidFill>
                  <a:schemeClr val="bg1"/>
                </a:solidFill>
                <a:latin typeface="Times New Roman"/>
                <a:cs typeface="Times New Roman"/>
              </a:rPr>
              <a:t> Holy Spirit guarantees our spiritual inheritance and helps us to stand strong through the tribulation</a:t>
            </a:r>
          </a:p>
          <a:p>
            <a:pPr marL="342900" indent="-342900">
              <a:buFont typeface="Arial" charset="0"/>
              <a:buChar char="•"/>
            </a:pPr>
            <a:r>
              <a:rPr lang="en-US" sz="2200" u="sng" spc="120" dirty="0" smtClean="0">
                <a:solidFill>
                  <a:schemeClr val="bg1"/>
                </a:solidFill>
                <a:latin typeface="Times New Roman"/>
                <a:cs typeface="Times New Roman"/>
              </a:rPr>
              <a:t>Those who are made holy through the blood of Jesus can stand!!!</a:t>
            </a:r>
            <a:r>
              <a:rPr lang="en-US" sz="2200" spc="120" dirty="0" smtClean="0">
                <a:solidFill>
                  <a:schemeClr val="bg1"/>
                </a:solidFill>
                <a:latin typeface="Times New Roman"/>
                <a:cs typeface="Times New Roman"/>
              </a:rPr>
              <a:t> </a:t>
            </a: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048084" y="15844"/>
            <a:ext cx="7020272" cy="738664"/>
          </a:xfrm>
          <a:prstGeom prst="rect">
            <a:avLst/>
          </a:prstGeom>
          <a:noFill/>
          <a:ln w="15875">
            <a:solidFill>
              <a:schemeClr val="bg1"/>
            </a:solidFill>
          </a:ln>
        </p:spPr>
        <p:txBody>
          <a:bodyPr wrap="square" rtlCol="0">
            <a:spAutoFit/>
          </a:bodyPr>
          <a:lstStyle/>
          <a:p>
            <a:pPr algn="ctr"/>
            <a:r>
              <a:rPr lang="en-US" sz="2100" u="sng" spc="120" dirty="0" smtClean="0">
                <a:solidFill>
                  <a:schemeClr val="bg1"/>
                </a:solidFill>
                <a:latin typeface="Times New Roman"/>
                <a:cs typeface="Times New Roman"/>
              </a:rPr>
              <a:t>7 seals</a:t>
            </a:r>
            <a:r>
              <a:rPr lang="en-US" sz="2100" spc="120" dirty="0" smtClean="0">
                <a:solidFill>
                  <a:schemeClr val="bg1"/>
                </a:solidFill>
                <a:latin typeface="Times New Roman"/>
                <a:cs typeface="Times New Roman"/>
              </a:rPr>
              <a:t> (Rev 6-8)– like a table of contents, telling us what to expect as we read the rest of the </a:t>
            </a:r>
            <a:r>
              <a:rPr lang="en-US" sz="2100" spc="120" dirty="0" smtClean="0">
                <a:solidFill>
                  <a:schemeClr val="bg1"/>
                </a:solidFill>
                <a:latin typeface="Times New Roman"/>
                <a:cs typeface="Times New Roman"/>
              </a:rPr>
              <a:t>revelation</a:t>
            </a:r>
          </a:p>
        </p:txBody>
      </p:sp>
      <p:sp>
        <p:nvSpPr>
          <p:cNvPr id="2" name="Rectangle 1"/>
          <p:cNvSpPr/>
          <p:nvPr/>
        </p:nvSpPr>
        <p:spPr>
          <a:xfrm>
            <a:off x="-36512" y="754508"/>
            <a:ext cx="8568952" cy="2062103"/>
          </a:xfrm>
          <a:prstGeom prst="rect">
            <a:avLst/>
          </a:prstGeom>
        </p:spPr>
        <p:txBody>
          <a:bodyPr wrap="square">
            <a:spAutoFit/>
          </a:bodyPr>
          <a:lstStyle/>
          <a:p>
            <a:pPr marL="285750" indent="-285750">
              <a:buFont typeface="Arial" charset="0"/>
              <a:buChar char="•"/>
            </a:pPr>
            <a:r>
              <a:rPr lang="en-US" sz="2200" spc="120" dirty="0">
                <a:solidFill>
                  <a:srgbClr val="FFFF00"/>
                </a:solidFill>
                <a:latin typeface="Times New Roman"/>
                <a:cs typeface="Times New Roman"/>
              </a:rPr>
              <a:t>The same event is sometimes described several times</a:t>
            </a:r>
          </a:p>
          <a:p>
            <a:pPr marL="285750" indent="-285750">
              <a:buFont typeface="Arial" charset="0"/>
              <a:buChar char="•"/>
            </a:pPr>
            <a:r>
              <a:rPr lang="en-US" sz="2200" spc="120" dirty="0">
                <a:solidFill>
                  <a:srgbClr val="FFFF00"/>
                </a:solidFill>
                <a:latin typeface="Times New Roman"/>
                <a:cs typeface="Times New Roman"/>
              </a:rPr>
              <a:t>The Seals reveal more of the suffering of God’s People</a:t>
            </a:r>
          </a:p>
          <a:p>
            <a:pPr marL="285750" indent="-285750">
              <a:buFont typeface="Arial" charset="0"/>
              <a:buChar char="•"/>
            </a:pPr>
            <a:r>
              <a:rPr lang="en-US" sz="2200" spc="120" dirty="0">
                <a:solidFill>
                  <a:srgbClr val="FFFF00"/>
                </a:solidFill>
                <a:latin typeface="Times New Roman"/>
                <a:cs typeface="Times New Roman"/>
              </a:rPr>
              <a:t>The Trumpets reveal more of the judgment of the </a:t>
            </a:r>
            <a:r>
              <a:rPr lang="en-US" sz="2200" spc="120" dirty="0" smtClean="0">
                <a:solidFill>
                  <a:srgbClr val="FFFF00"/>
                </a:solidFill>
                <a:latin typeface="Times New Roman"/>
                <a:cs typeface="Times New Roman"/>
              </a:rPr>
              <a:t>World</a:t>
            </a:r>
          </a:p>
          <a:p>
            <a:pPr marL="742950" lvl="1" indent="-285750">
              <a:buFont typeface="Arial" charset="0"/>
              <a:buChar char="•"/>
            </a:pPr>
            <a:r>
              <a:rPr lang="en-US" sz="2000" spc="120" dirty="0" smtClean="0">
                <a:solidFill>
                  <a:srgbClr val="FFFF00"/>
                </a:solidFill>
                <a:latin typeface="Times New Roman"/>
                <a:cs typeface="Times New Roman"/>
              </a:rPr>
              <a:t>Salvation (rescue) for God’s People (joy)</a:t>
            </a:r>
          </a:p>
          <a:p>
            <a:pPr marL="742950" lvl="1" indent="-285750">
              <a:buFont typeface="Arial" charset="0"/>
              <a:buChar char="•"/>
            </a:pPr>
            <a:r>
              <a:rPr lang="en-US" sz="2000" spc="120" dirty="0" smtClean="0">
                <a:solidFill>
                  <a:srgbClr val="FFFF00"/>
                </a:solidFill>
                <a:latin typeface="Times New Roman"/>
                <a:cs typeface="Times New Roman"/>
              </a:rPr>
              <a:t>Despair for those being judged</a:t>
            </a:r>
          </a:p>
          <a:p>
            <a:pPr marL="285750" indent="-285750">
              <a:buFont typeface="Arial" charset="0"/>
              <a:buChar char="•"/>
            </a:pPr>
            <a:r>
              <a:rPr lang="en-US" sz="2200" spc="120" dirty="0" smtClean="0">
                <a:solidFill>
                  <a:srgbClr val="FFFF00"/>
                </a:solidFill>
                <a:latin typeface="Times New Roman"/>
                <a:cs typeface="Times New Roman"/>
              </a:rPr>
              <a:t>The trumpets are reminiscent of the plagues of Egypt</a:t>
            </a:r>
            <a:endParaRPr lang="en-US" sz="2200" spc="120" dirty="0">
              <a:solidFill>
                <a:srgbClr val="FFFF00"/>
              </a:solidFill>
              <a:latin typeface="Times New Roman"/>
              <a:cs typeface="Times New Roman"/>
            </a:endParaRPr>
          </a:p>
        </p:txBody>
      </p:sp>
      <p:sp>
        <p:nvSpPr>
          <p:cNvPr id="16" name="TextBox 15"/>
          <p:cNvSpPr txBox="1"/>
          <p:nvPr/>
        </p:nvSpPr>
        <p:spPr>
          <a:xfrm>
            <a:off x="-17784" y="2785492"/>
            <a:ext cx="9144000" cy="2708434"/>
          </a:xfrm>
          <a:prstGeom prst="rect">
            <a:avLst/>
          </a:prstGeom>
          <a:noFill/>
        </p:spPr>
        <p:txBody>
          <a:bodyPr wrap="square" rtlCol="0">
            <a:spAutoFit/>
          </a:bodyPr>
          <a:lstStyle/>
          <a:p>
            <a:r>
              <a:rPr lang="en-US" sz="2200" spc="120" dirty="0" smtClean="0">
                <a:solidFill>
                  <a:srgbClr val="FFFF00"/>
                </a:solidFill>
                <a:latin typeface="Times New Roman"/>
                <a:cs typeface="Times New Roman"/>
              </a:rPr>
              <a:t>1</a:t>
            </a:r>
            <a:r>
              <a:rPr lang="en-US" sz="2200" spc="120" baseline="30000" dirty="0" smtClean="0">
                <a:solidFill>
                  <a:srgbClr val="FFFF00"/>
                </a:solidFill>
                <a:latin typeface="Times New Roman"/>
                <a:cs typeface="Times New Roman"/>
              </a:rPr>
              <a:t>st</a:t>
            </a:r>
            <a:r>
              <a:rPr lang="en-US" sz="2200" spc="120" dirty="0" smtClean="0">
                <a:solidFill>
                  <a:srgbClr val="FFFF00"/>
                </a:solidFill>
                <a:latin typeface="Times New Roman"/>
                <a:cs typeface="Times New Roman"/>
              </a:rPr>
              <a:t> </a:t>
            </a:r>
            <a:r>
              <a:rPr lang="en-US" sz="2200" spc="120" dirty="0" smtClean="0">
                <a:solidFill>
                  <a:srgbClr val="FFFF00"/>
                </a:solidFill>
                <a:latin typeface="Times New Roman"/>
                <a:cs typeface="Times New Roman"/>
              </a:rPr>
              <a:t>Trumpet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(7</a:t>
            </a:r>
            <a:r>
              <a:rPr lang="en-US" sz="2000" spc="120" baseline="30000" dirty="0" smtClean="0">
                <a:solidFill>
                  <a:schemeClr val="bg1"/>
                </a:solidFill>
                <a:latin typeface="Times New Roman"/>
                <a:cs typeface="Times New Roman"/>
              </a:rPr>
              <a:t>th</a:t>
            </a:r>
            <a:r>
              <a:rPr lang="en-US" sz="2000" spc="120" dirty="0" smtClean="0">
                <a:solidFill>
                  <a:schemeClr val="bg1"/>
                </a:solidFill>
                <a:latin typeface="Times New Roman"/>
                <a:cs typeface="Times New Roman"/>
              </a:rPr>
              <a:t> Egypt)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Hail &amp; Fire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a:t>
            </a:r>
            <a:r>
              <a:rPr lang="en-US" sz="2000" spc="120" dirty="0" smtClean="0">
                <a:solidFill>
                  <a:schemeClr val="bg1"/>
                </a:solidFill>
                <a:latin typeface="Times New Roman"/>
                <a:cs typeface="Times New Roman"/>
              </a:rPr>
              <a:t>1/3 earth/trees/grass burned up</a:t>
            </a:r>
          </a:p>
          <a:p>
            <a:r>
              <a:rPr lang="en-US" sz="2200" spc="120" dirty="0" smtClean="0">
                <a:solidFill>
                  <a:srgbClr val="FFFF00"/>
                </a:solidFill>
                <a:latin typeface="Times New Roman"/>
                <a:cs typeface="Times New Roman"/>
              </a:rPr>
              <a:t>2</a:t>
            </a:r>
            <a:r>
              <a:rPr lang="en-US" sz="2200" spc="120" baseline="30000" dirty="0" smtClean="0">
                <a:solidFill>
                  <a:srgbClr val="FFFF00"/>
                </a:solidFill>
                <a:latin typeface="Times New Roman"/>
                <a:cs typeface="Times New Roman"/>
              </a:rPr>
              <a:t>nd</a:t>
            </a:r>
            <a:r>
              <a:rPr lang="en-US" sz="2200" spc="120" dirty="0" smtClean="0">
                <a:solidFill>
                  <a:srgbClr val="FFFF00"/>
                </a:solidFill>
                <a:latin typeface="Times New Roman"/>
                <a:cs typeface="Times New Roman"/>
              </a:rPr>
              <a:t> Trumpet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(1</a:t>
            </a:r>
            <a:r>
              <a:rPr lang="en-US" sz="2000" spc="120" baseline="30000" dirty="0" smtClean="0">
                <a:solidFill>
                  <a:srgbClr val="FFFFFF"/>
                </a:solidFill>
                <a:latin typeface="Times New Roman"/>
                <a:cs typeface="Times New Roman"/>
              </a:rPr>
              <a:t>st</a:t>
            </a:r>
            <a:r>
              <a:rPr lang="en-US" sz="2000" spc="120" dirty="0" smtClean="0">
                <a:solidFill>
                  <a:srgbClr val="FFFFFF"/>
                </a:solidFill>
                <a:latin typeface="Times New Roman"/>
                <a:cs typeface="Times New Roman"/>
              </a:rPr>
              <a:t>  </a:t>
            </a:r>
            <a:r>
              <a:rPr lang="en-US" sz="2000" spc="120" dirty="0">
                <a:solidFill>
                  <a:srgbClr val="FFFFFF"/>
                </a:solidFill>
                <a:latin typeface="Times New Roman"/>
                <a:cs typeface="Times New Roman"/>
              </a:rPr>
              <a:t>Egypt)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Burning mountain thrown into the sea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water turned to blood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1/3 </a:t>
            </a:r>
            <a:r>
              <a:rPr lang="en-US" sz="2000" spc="120" dirty="0" smtClean="0">
                <a:solidFill>
                  <a:srgbClr val="FFFFFF"/>
                </a:solidFill>
                <a:latin typeface="Times New Roman"/>
                <a:cs typeface="Times New Roman"/>
              </a:rPr>
              <a:t>aquatic life/ships destroyed</a:t>
            </a:r>
          </a:p>
          <a:p>
            <a:r>
              <a:rPr lang="en-US" sz="2000" spc="120" dirty="0" smtClean="0">
                <a:solidFill>
                  <a:srgbClr val="FFFFFF"/>
                </a:solidFill>
                <a:latin typeface="Times New Roman"/>
                <a:cs typeface="Times New Roman"/>
              </a:rPr>
              <a:t>Possibly also referring to fall of Babylon (a symbol of godlessness/ devoted to wealth/trade/worldliness) Jeremiah 51, Rev 18:21</a:t>
            </a:r>
          </a:p>
          <a:p>
            <a:pPr lvl="0"/>
            <a:r>
              <a:rPr lang="en-US" sz="2200" spc="120" dirty="0" smtClean="0">
                <a:solidFill>
                  <a:srgbClr val="FFFF00"/>
                </a:solidFill>
                <a:latin typeface="Times New Roman"/>
                <a:cs typeface="Times New Roman"/>
              </a:rPr>
              <a:t>3</a:t>
            </a:r>
            <a:r>
              <a:rPr lang="en-US" sz="2200" spc="120" baseline="30000" dirty="0" smtClean="0">
                <a:solidFill>
                  <a:srgbClr val="FFFF00"/>
                </a:solidFill>
                <a:latin typeface="Times New Roman"/>
                <a:cs typeface="Times New Roman"/>
              </a:rPr>
              <a:t>rd</a:t>
            </a:r>
            <a:r>
              <a:rPr lang="en-US" sz="2200" spc="120" dirty="0" smtClean="0">
                <a:solidFill>
                  <a:srgbClr val="FFFF00"/>
                </a:solidFill>
                <a:latin typeface="Times New Roman"/>
                <a:cs typeface="Times New Roman"/>
              </a:rPr>
              <a:t> Trumpet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(no </a:t>
            </a:r>
            <a:r>
              <a:rPr lang="en-US" sz="2000" spc="120" dirty="0">
                <a:solidFill>
                  <a:srgbClr val="FFFFFF"/>
                </a:solidFill>
                <a:latin typeface="Times New Roman"/>
                <a:cs typeface="Times New Roman"/>
              </a:rPr>
              <a:t>Egypt)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star fell.  Poison water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many die</a:t>
            </a:r>
          </a:p>
          <a:p>
            <a:pPr lvl="0"/>
            <a:r>
              <a:rPr lang="en-US" sz="2200" spc="120" dirty="0" smtClean="0">
                <a:solidFill>
                  <a:srgbClr val="FFFF00"/>
                </a:solidFill>
                <a:latin typeface="Times New Roman"/>
                <a:cs typeface="Times New Roman"/>
              </a:rPr>
              <a:t>4</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Trumpet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(9</a:t>
            </a:r>
            <a:r>
              <a:rPr lang="en-US" sz="2000" spc="120" baseline="30000" dirty="0" smtClean="0">
                <a:solidFill>
                  <a:srgbClr val="FFFFFF"/>
                </a:solidFill>
                <a:latin typeface="Times New Roman"/>
                <a:cs typeface="Times New Roman"/>
              </a:rPr>
              <a:t>th</a:t>
            </a:r>
            <a:r>
              <a:rPr lang="en-US" sz="2000" spc="120" dirty="0" smtClean="0">
                <a:solidFill>
                  <a:srgbClr val="FFFFFF"/>
                </a:solidFill>
                <a:latin typeface="Times New Roman"/>
                <a:cs typeface="Times New Roman"/>
              </a:rPr>
              <a:t> </a:t>
            </a:r>
            <a:r>
              <a:rPr lang="en-US" sz="2000" spc="120" dirty="0">
                <a:solidFill>
                  <a:srgbClr val="FFFFFF"/>
                </a:solidFill>
                <a:latin typeface="Times New Roman"/>
                <a:cs typeface="Times New Roman"/>
              </a:rPr>
              <a:t>Egypt)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a:t>
            </a:r>
            <a:r>
              <a:rPr lang="en-US" sz="2000" spc="120" dirty="0">
                <a:solidFill>
                  <a:srgbClr val="FFFFFF"/>
                </a:solidFill>
                <a:latin typeface="Times New Roman"/>
                <a:cs typeface="Times New Roman"/>
              </a:rPr>
              <a:t>1/3 </a:t>
            </a:r>
            <a:r>
              <a:rPr lang="en-US" sz="2000" spc="120" dirty="0" smtClean="0">
                <a:solidFill>
                  <a:srgbClr val="FFFFFF"/>
                </a:solidFill>
                <a:latin typeface="Times New Roman"/>
                <a:cs typeface="Times New Roman"/>
              </a:rPr>
              <a:t>sun/moon/stars darkened</a:t>
            </a:r>
            <a:endParaRPr lang="en-US" sz="2000" spc="120" dirty="0">
              <a:solidFill>
                <a:srgbClr val="FFFFFF"/>
              </a:solidFill>
              <a:latin typeface="Times New Roman"/>
              <a:cs typeface="Times New Roman"/>
            </a:endParaRPr>
          </a:p>
          <a:p>
            <a:pPr lvl="0" algn="ctr"/>
            <a:r>
              <a:rPr lang="en-US" sz="2200" spc="120" dirty="0" smtClean="0">
                <a:solidFill>
                  <a:srgbClr val="FFFF00"/>
                </a:solidFill>
                <a:latin typeface="Times New Roman"/>
                <a:cs typeface="Times New Roman"/>
              </a:rPr>
              <a:t>The 3 woes   (It’s about to get worse)</a:t>
            </a:r>
            <a:endParaRPr lang="en-US" sz="22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467326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P spid="1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785652"/>
          </a:xfrm>
          <a:prstGeom prst="rect">
            <a:avLst/>
          </a:prstGeom>
          <a:noFill/>
          <a:ln w="9525">
            <a:noFill/>
            <a:miter lim="800000"/>
            <a:headEnd/>
            <a:tailEnd/>
          </a:ln>
        </p:spPr>
        <p:txBody>
          <a:bodyPr wrap="square">
            <a:prstTxWarp prst="textNoShape">
              <a:avLst/>
            </a:prstTxWarp>
            <a:spAutoFit/>
          </a:bodyPr>
          <a:lstStyle/>
          <a:p>
            <a:r>
              <a:rPr lang="en-AU" sz="3000" b="1" smtClean="0">
                <a:solidFill>
                  <a:schemeClr val="bg1"/>
                </a:solidFill>
                <a:latin typeface="Times New Roman" charset="0"/>
                <a:ea typeface="Arial" charset="0"/>
              </a:rPr>
              <a:t>9</a:t>
            </a:r>
            <a:r>
              <a:rPr lang="en-AU" sz="3000" b="1" dirty="0">
                <a:solidFill>
                  <a:schemeClr val="bg1"/>
                </a:solidFill>
                <a:latin typeface="Times New Roman" charset="0"/>
                <a:ea typeface="Arial" charset="0"/>
              </a:rPr>
              <a:t> </a:t>
            </a:r>
            <a:r>
              <a:rPr lang="en-AU" sz="3000" dirty="0">
                <a:solidFill>
                  <a:schemeClr val="bg1"/>
                </a:solidFill>
                <a:latin typeface="Times New Roman" charset="0"/>
                <a:ea typeface="Arial" charset="0"/>
              </a:rPr>
              <a:t>And the fifth angel blew his trumpet, and I saw a star fallen from heaven to earth, and he was given the key to the shaft of the bottomless pit.  </a:t>
            </a:r>
            <a:r>
              <a:rPr lang="en-AU" sz="3000" b="1" baseline="30000" dirty="0">
                <a:solidFill>
                  <a:schemeClr val="bg1"/>
                </a:solidFill>
                <a:latin typeface="Times New Roman" charset="0"/>
                <a:ea typeface="Arial" charset="0"/>
              </a:rPr>
              <a:t>2 </a:t>
            </a:r>
            <a:r>
              <a:rPr lang="en-AU" sz="3000" dirty="0">
                <a:solidFill>
                  <a:schemeClr val="bg1"/>
                </a:solidFill>
                <a:latin typeface="Times New Roman" charset="0"/>
                <a:ea typeface="Arial" charset="0"/>
              </a:rPr>
              <a:t>He opened the shaft of the bottomless pit, and from the shaft rose smoke like the smoke of a great furnace, and the sun and the air were darkened with the smoke from the shaft.  </a:t>
            </a:r>
            <a:r>
              <a:rPr lang="en-AU" sz="3000" b="1" baseline="30000" dirty="0">
                <a:solidFill>
                  <a:schemeClr val="bg1"/>
                </a:solidFill>
                <a:latin typeface="Times New Roman" charset="0"/>
                <a:ea typeface="Arial" charset="0"/>
              </a:rPr>
              <a:t>3 </a:t>
            </a:r>
            <a:r>
              <a:rPr lang="en-AU" sz="3000" dirty="0">
                <a:solidFill>
                  <a:schemeClr val="bg1"/>
                </a:solidFill>
                <a:latin typeface="Times New Roman" charset="0"/>
                <a:ea typeface="Arial" charset="0"/>
              </a:rPr>
              <a:t>Then from the smoke came locusts on the earth, and they were given power like the power of scorpions of the earth.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107351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11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7 </a:t>
            </a:r>
            <a:r>
              <a:rPr lang="en-AU" sz="2800" dirty="0">
                <a:solidFill>
                  <a:schemeClr val="bg1"/>
                </a:solidFill>
                <a:latin typeface="Times New Roman" charset="0"/>
                <a:ea typeface="Arial" charset="0"/>
                <a:cs typeface="Times New Roman" charset="0"/>
              </a:rPr>
              <a:t>In appearance the locusts were like horses prepared for battle: on their heads were what looked like crowns of gold; their faces were like human faces, </a:t>
            </a:r>
            <a:r>
              <a:rPr lang="en-AU" sz="2800" b="1" baseline="30000" dirty="0">
                <a:solidFill>
                  <a:schemeClr val="bg1"/>
                </a:solidFill>
                <a:latin typeface="Times New Roman" charset="0"/>
                <a:ea typeface="Arial" charset="0"/>
                <a:cs typeface="Times New Roman" charset="0"/>
              </a:rPr>
              <a:t>8 </a:t>
            </a:r>
            <a:r>
              <a:rPr lang="en-AU" sz="2800" dirty="0">
                <a:solidFill>
                  <a:schemeClr val="bg1"/>
                </a:solidFill>
                <a:latin typeface="Times New Roman" charset="0"/>
                <a:ea typeface="Arial" charset="0"/>
                <a:cs typeface="Times New Roman" charset="0"/>
              </a:rPr>
              <a:t>their hair like women’s hair, and their teeth like lions’ teeth; </a:t>
            </a:r>
            <a:r>
              <a:rPr lang="en-AU" sz="2800" b="1" baseline="30000" dirty="0">
                <a:solidFill>
                  <a:schemeClr val="bg1"/>
                </a:solidFill>
                <a:latin typeface="Times New Roman" charset="0"/>
                <a:ea typeface="Arial" charset="0"/>
                <a:cs typeface="Times New Roman" charset="0"/>
              </a:rPr>
              <a:t>9 </a:t>
            </a:r>
            <a:r>
              <a:rPr lang="en-AU" sz="2800" dirty="0">
                <a:solidFill>
                  <a:schemeClr val="bg1"/>
                </a:solidFill>
                <a:latin typeface="Times New Roman" charset="0"/>
                <a:ea typeface="Arial" charset="0"/>
                <a:cs typeface="Times New Roman" charset="0"/>
              </a:rPr>
              <a:t>they had breastplates like breastplates of iron, and the noise of their wings was like the noise of many chariots with horses rushing into battle.  </a:t>
            </a:r>
            <a:r>
              <a:rPr lang="en-AU" sz="2800" b="1" baseline="30000" dirty="0">
                <a:solidFill>
                  <a:schemeClr val="bg1"/>
                </a:solidFill>
                <a:latin typeface="Times New Roman" charset="0"/>
                <a:ea typeface="Arial" charset="0"/>
                <a:cs typeface="Times New Roman" charset="0"/>
              </a:rPr>
              <a:t>10 </a:t>
            </a:r>
            <a:r>
              <a:rPr lang="en-AU" sz="2800" dirty="0">
                <a:solidFill>
                  <a:schemeClr val="bg1"/>
                </a:solidFill>
                <a:latin typeface="Times New Roman" charset="0"/>
                <a:ea typeface="Arial" charset="0"/>
                <a:cs typeface="Times New Roman" charset="0"/>
              </a:rPr>
              <a:t>They have tails and stings like scorpions, and their power to hurt people for five months is in their tails.  </a:t>
            </a:r>
            <a:r>
              <a:rPr lang="en-AU" sz="2800" b="1" baseline="30000" dirty="0">
                <a:solidFill>
                  <a:schemeClr val="bg1"/>
                </a:solidFill>
                <a:latin typeface="Times New Roman" charset="0"/>
                <a:ea typeface="Arial" charset="0"/>
                <a:cs typeface="Times New Roman" charset="0"/>
              </a:rPr>
              <a:t>11 </a:t>
            </a:r>
            <a:r>
              <a:rPr lang="en-AU" sz="2800" dirty="0">
                <a:solidFill>
                  <a:schemeClr val="bg1"/>
                </a:solidFill>
                <a:latin typeface="Times New Roman" charset="0"/>
                <a:ea typeface="Arial" charset="0"/>
                <a:cs typeface="Times New Roman" charset="0"/>
              </a:rPr>
              <a:t>They have as king over them the angel of the bottomless pit.  His name in Hebrew is Abaddon, and in Greek he is called Apollyon</a:t>
            </a:r>
            <a:r>
              <a:rPr lang="en-AU" sz="2800" dirty="0" smtClean="0">
                <a:solidFill>
                  <a:schemeClr val="bg1"/>
                </a:solidFill>
                <a:latin typeface="Times New Roman" charset="0"/>
                <a:ea typeface="Arial" charset="0"/>
                <a:cs typeface="Times New Roman" charset="0"/>
              </a:rPr>
              <a:t>.</a:t>
            </a:r>
            <a:endParaRPr lang="en-GB" sz="2800" dirty="0">
              <a:solidFill>
                <a:schemeClr val="bg1"/>
              </a:solidFill>
              <a:latin typeface="Calibri" charset="0"/>
              <a:ea typeface="Arial" charset="0"/>
              <a:cs typeface="Times New Roman" charset="0"/>
            </a:endParaRPr>
          </a:p>
        </p:txBody>
      </p:sp>
    </p:spTree>
    <p:extLst>
      <p:ext uri="{BB962C8B-B14F-4D97-AF65-F5344CB8AC3E}">
        <p14:creationId xmlns:p14="http://schemas.microsoft.com/office/powerpoint/2010/main" val="1156836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4828"/>
            <a:ext cx="8568952" cy="430887"/>
          </a:xfrm>
          <a:prstGeom prst="rect">
            <a:avLst/>
          </a:prstGeom>
        </p:spPr>
        <p:txBody>
          <a:bodyPr wrap="square">
            <a:spAutoFit/>
          </a:bodyPr>
          <a:lstStyle/>
          <a:p>
            <a:pPr algn="ctr"/>
            <a:r>
              <a:rPr lang="en-US" sz="2200" spc="120" smtClean="0">
                <a:solidFill>
                  <a:srgbClr val="FFFF00"/>
                </a:solidFill>
                <a:latin typeface="Times New Roman"/>
                <a:cs typeface="Times New Roman"/>
              </a:rPr>
              <a:t>The </a:t>
            </a:r>
            <a:r>
              <a:rPr lang="en-US" sz="2200" spc="120" dirty="0" smtClean="0">
                <a:solidFill>
                  <a:srgbClr val="FFFF00"/>
                </a:solidFill>
                <a:latin typeface="Times New Roman"/>
                <a:cs typeface="Times New Roman"/>
              </a:rPr>
              <a:t>trumpets are reminiscent of the plagues of Egypt</a:t>
            </a:r>
            <a:endParaRPr lang="en-US" sz="2200" spc="120" dirty="0">
              <a:solidFill>
                <a:srgbClr val="FFFF00"/>
              </a:solidFill>
              <a:latin typeface="Times New Roman"/>
              <a:cs typeface="Times New Roman"/>
            </a:endParaRPr>
          </a:p>
        </p:txBody>
      </p:sp>
      <p:sp>
        <p:nvSpPr>
          <p:cNvPr id="16" name="TextBox 15"/>
          <p:cNvSpPr txBox="1"/>
          <p:nvPr/>
        </p:nvSpPr>
        <p:spPr>
          <a:xfrm>
            <a:off x="-17743" y="193204"/>
            <a:ext cx="9144000" cy="2708434"/>
          </a:xfrm>
          <a:prstGeom prst="rect">
            <a:avLst/>
          </a:prstGeom>
          <a:noFill/>
        </p:spPr>
        <p:txBody>
          <a:bodyPr wrap="square" rtlCol="0">
            <a:spAutoFit/>
          </a:bodyPr>
          <a:lstStyle/>
          <a:p>
            <a:r>
              <a:rPr lang="en-US" sz="2200" spc="120" dirty="0" smtClean="0">
                <a:solidFill>
                  <a:srgbClr val="FFFF00"/>
                </a:solidFill>
                <a:latin typeface="Times New Roman"/>
                <a:cs typeface="Times New Roman"/>
              </a:rPr>
              <a:t>1</a:t>
            </a:r>
            <a:r>
              <a:rPr lang="en-US" sz="2200" spc="120" baseline="30000" dirty="0" smtClean="0">
                <a:solidFill>
                  <a:srgbClr val="FFFF00"/>
                </a:solidFill>
                <a:latin typeface="Times New Roman"/>
                <a:cs typeface="Times New Roman"/>
              </a:rPr>
              <a:t>st</a:t>
            </a:r>
            <a:r>
              <a:rPr lang="en-US" sz="2200" spc="120" dirty="0" smtClean="0">
                <a:solidFill>
                  <a:srgbClr val="FFFF00"/>
                </a:solidFill>
                <a:latin typeface="Times New Roman"/>
                <a:cs typeface="Times New Roman"/>
              </a:rPr>
              <a:t> </a:t>
            </a:r>
            <a:r>
              <a:rPr lang="en-US" sz="2200" spc="120" dirty="0" smtClean="0">
                <a:solidFill>
                  <a:srgbClr val="FFFF00"/>
                </a:solidFill>
                <a:latin typeface="Times New Roman"/>
                <a:cs typeface="Times New Roman"/>
              </a:rPr>
              <a:t>Trumpet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(7</a:t>
            </a:r>
            <a:r>
              <a:rPr lang="en-US" sz="2000" spc="120" baseline="30000" dirty="0" smtClean="0">
                <a:solidFill>
                  <a:schemeClr val="bg1"/>
                </a:solidFill>
                <a:latin typeface="Times New Roman"/>
                <a:cs typeface="Times New Roman"/>
              </a:rPr>
              <a:t>th</a:t>
            </a:r>
            <a:r>
              <a:rPr lang="en-US" sz="2000" spc="120" dirty="0" smtClean="0">
                <a:solidFill>
                  <a:schemeClr val="bg1"/>
                </a:solidFill>
                <a:latin typeface="Times New Roman"/>
                <a:cs typeface="Times New Roman"/>
              </a:rPr>
              <a:t> Egypt)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Hail &amp; Fire </a:t>
            </a:r>
            <a:r>
              <a:rPr lang="mr-IN" sz="2000" spc="120" dirty="0" smtClean="0">
                <a:solidFill>
                  <a:schemeClr val="bg1"/>
                </a:solidFill>
                <a:latin typeface="Times New Roman"/>
                <a:cs typeface="Times New Roman"/>
              </a:rPr>
              <a:t>–</a:t>
            </a:r>
            <a:r>
              <a:rPr lang="en-US" sz="2000" spc="120" dirty="0" smtClean="0">
                <a:solidFill>
                  <a:schemeClr val="bg1"/>
                </a:solidFill>
                <a:latin typeface="Times New Roman"/>
                <a:cs typeface="Times New Roman"/>
              </a:rPr>
              <a:t> </a:t>
            </a:r>
            <a:r>
              <a:rPr lang="en-US" sz="2000" spc="120" dirty="0" smtClean="0">
                <a:solidFill>
                  <a:schemeClr val="bg1"/>
                </a:solidFill>
                <a:latin typeface="Times New Roman"/>
                <a:cs typeface="Times New Roman"/>
              </a:rPr>
              <a:t>1/3 earth/trees/grass burned up</a:t>
            </a:r>
          </a:p>
          <a:p>
            <a:r>
              <a:rPr lang="en-US" sz="2200" spc="120" dirty="0" smtClean="0">
                <a:solidFill>
                  <a:srgbClr val="FFFF00"/>
                </a:solidFill>
                <a:latin typeface="Times New Roman"/>
                <a:cs typeface="Times New Roman"/>
              </a:rPr>
              <a:t>2</a:t>
            </a:r>
            <a:r>
              <a:rPr lang="en-US" sz="2200" spc="120" baseline="30000" dirty="0" smtClean="0">
                <a:solidFill>
                  <a:srgbClr val="FFFF00"/>
                </a:solidFill>
                <a:latin typeface="Times New Roman"/>
                <a:cs typeface="Times New Roman"/>
              </a:rPr>
              <a:t>nd</a:t>
            </a:r>
            <a:r>
              <a:rPr lang="en-US" sz="2200" spc="120" dirty="0" smtClean="0">
                <a:solidFill>
                  <a:srgbClr val="FFFF00"/>
                </a:solidFill>
                <a:latin typeface="Times New Roman"/>
                <a:cs typeface="Times New Roman"/>
              </a:rPr>
              <a:t> Trumpet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(1</a:t>
            </a:r>
            <a:r>
              <a:rPr lang="en-US" sz="2000" spc="120" baseline="30000" dirty="0" smtClean="0">
                <a:solidFill>
                  <a:srgbClr val="FFFFFF"/>
                </a:solidFill>
                <a:latin typeface="Times New Roman"/>
                <a:cs typeface="Times New Roman"/>
              </a:rPr>
              <a:t>st</a:t>
            </a:r>
            <a:r>
              <a:rPr lang="en-US" sz="2000" spc="120" dirty="0" smtClean="0">
                <a:solidFill>
                  <a:srgbClr val="FFFFFF"/>
                </a:solidFill>
                <a:latin typeface="Times New Roman"/>
                <a:cs typeface="Times New Roman"/>
              </a:rPr>
              <a:t>  </a:t>
            </a:r>
            <a:r>
              <a:rPr lang="en-US" sz="2000" spc="120" dirty="0">
                <a:solidFill>
                  <a:srgbClr val="FFFFFF"/>
                </a:solidFill>
                <a:latin typeface="Times New Roman"/>
                <a:cs typeface="Times New Roman"/>
              </a:rPr>
              <a:t>Egypt)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Burning mountain thrown into the sea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water turned to blood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1/3 </a:t>
            </a:r>
            <a:r>
              <a:rPr lang="en-US" sz="2000" spc="120" dirty="0" smtClean="0">
                <a:solidFill>
                  <a:srgbClr val="FFFFFF"/>
                </a:solidFill>
                <a:latin typeface="Times New Roman"/>
                <a:cs typeface="Times New Roman"/>
              </a:rPr>
              <a:t>aquatic life/ships destroyed</a:t>
            </a:r>
            <a:br>
              <a:rPr lang="en-US" sz="2000" spc="120" dirty="0" smtClean="0">
                <a:solidFill>
                  <a:srgbClr val="FFFFFF"/>
                </a:solidFill>
                <a:latin typeface="Times New Roman"/>
                <a:cs typeface="Times New Roman"/>
              </a:rPr>
            </a:br>
            <a:r>
              <a:rPr lang="en-US" sz="2000" spc="120" dirty="0" smtClean="0">
                <a:solidFill>
                  <a:srgbClr val="FFFFFF"/>
                </a:solidFill>
                <a:latin typeface="Times New Roman"/>
                <a:cs typeface="Times New Roman"/>
              </a:rPr>
              <a:t>Possibly also referring to fall of Babylon (a symbol of godlessness/ devoted to wealth/trade/worldliness) Jeremiah 51, Rev 18:21</a:t>
            </a:r>
          </a:p>
          <a:p>
            <a:pPr lvl="0"/>
            <a:r>
              <a:rPr lang="en-US" sz="2200" spc="120" dirty="0" smtClean="0">
                <a:solidFill>
                  <a:srgbClr val="FFFF00"/>
                </a:solidFill>
                <a:latin typeface="Times New Roman"/>
                <a:cs typeface="Times New Roman"/>
              </a:rPr>
              <a:t>3</a:t>
            </a:r>
            <a:r>
              <a:rPr lang="en-US" sz="2200" spc="120" baseline="30000" dirty="0" smtClean="0">
                <a:solidFill>
                  <a:srgbClr val="FFFF00"/>
                </a:solidFill>
                <a:latin typeface="Times New Roman"/>
                <a:cs typeface="Times New Roman"/>
              </a:rPr>
              <a:t>rd</a:t>
            </a:r>
            <a:r>
              <a:rPr lang="en-US" sz="2200" spc="120" dirty="0" smtClean="0">
                <a:solidFill>
                  <a:srgbClr val="FFFF00"/>
                </a:solidFill>
                <a:latin typeface="Times New Roman"/>
                <a:cs typeface="Times New Roman"/>
              </a:rPr>
              <a:t> Trumpet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(no </a:t>
            </a:r>
            <a:r>
              <a:rPr lang="en-US" sz="2000" spc="120" dirty="0">
                <a:solidFill>
                  <a:srgbClr val="FFFFFF"/>
                </a:solidFill>
                <a:latin typeface="Times New Roman"/>
                <a:cs typeface="Times New Roman"/>
              </a:rPr>
              <a:t>Egypt)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star fell.  Poison water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many die</a:t>
            </a:r>
          </a:p>
          <a:p>
            <a:pPr lvl="0"/>
            <a:r>
              <a:rPr lang="en-US" sz="2200" spc="120" dirty="0" smtClean="0">
                <a:solidFill>
                  <a:srgbClr val="FFFF00"/>
                </a:solidFill>
                <a:latin typeface="Times New Roman"/>
                <a:cs typeface="Times New Roman"/>
              </a:rPr>
              <a:t>4</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Trumpet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(9</a:t>
            </a:r>
            <a:r>
              <a:rPr lang="en-US" sz="2000" spc="120" baseline="30000" dirty="0" smtClean="0">
                <a:solidFill>
                  <a:srgbClr val="FFFFFF"/>
                </a:solidFill>
                <a:latin typeface="Times New Roman"/>
                <a:cs typeface="Times New Roman"/>
              </a:rPr>
              <a:t>th</a:t>
            </a:r>
            <a:r>
              <a:rPr lang="en-US" sz="2000" spc="120" dirty="0" smtClean="0">
                <a:solidFill>
                  <a:srgbClr val="FFFFFF"/>
                </a:solidFill>
                <a:latin typeface="Times New Roman"/>
                <a:cs typeface="Times New Roman"/>
              </a:rPr>
              <a:t> </a:t>
            </a:r>
            <a:r>
              <a:rPr lang="en-US" sz="2000" spc="120" dirty="0">
                <a:solidFill>
                  <a:srgbClr val="FFFFFF"/>
                </a:solidFill>
                <a:latin typeface="Times New Roman"/>
                <a:cs typeface="Times New Roman"/>
              </a:rPr>
              <a:t>Egypt)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a:t>
            </a:r>
            <a:r>
              <a:rPr lang="en-US" sz="2000" spc="120" dirty="0">
                <a:solidFill>
                  <a:srgbClr val="FFFFFF"/>
                </a:solidFill>
                <a:latin typeface="Times New Roman"/>
                <a:cs typeface="Times New Roman"/>
              </a:rPr>
              <a:t>1/3 </a:t>
            </a:r>
            <a:r>
              <a:rPr lang="en-US" sz="2000" spc="120" dirty="0" smtClean="0">
                <a:solidFill>
                  <a:srgbClr val="FFFFFF"/>
                </a:solidFill>
                <a:latin typeface="Times New Roman"/>
                <a:cs typeface="Times New Roman"/>
              </a:rPr>
              <a:t>sun/moon/stars darkened</a:t>
            </a:r>
            <a:endParaRPr lang="en-US" sz="2000" spc="120" dirty="0">
              <a:solidFill>
                <a:srgbClr val="FFFFFF"/>
              </a:solidFill>
              <a:latin typeface="Times New Roman"/>
              <a:cs typeface="Times New Roman"/>
            </a:endParaRPr>
          </a:p>
          <a:p>
            <a:pPr lvl="0" algn="ctr"/>
            <a:r>
              <a:rPr lang="en-US" sz="2200" spc="120" dirty="0" smtClean="0">
                <a:solidFill>
                  <a:srgbClr val="FFFF00"/>
                </a:solidFill>
                <a:latin typeface="Times New Roman"/>
                <a:cs typeface="Times New Roman"/>
              </a:rPr>
              <a:t>The 3 woes   (It’s about to get worse)</a:t>
            </a:r>
            <a:endParaRPr lang="en-US" sz="2200" spc="120" dirty="0" smtClean="0">
              <a:solidFill>
                <a:schemeClr val="bg1"/>
              </a:solidFill>
              <a:latin typeface="Times New Roman"/>
              <a:cs typeface="Times New Roman"/>
            </a:endParaRPr>
          </a:p>
        </p:txBody>
      </p:sp>
      <p:sp>
        <p:nvSpPr>
          <p:cNvPr id="5" name="TextBox 4"/>
          <p:cNvSpPr txBox="1"/>
          <p:nvPr/>
        </p:nvSpPr>
        <p:spPr>
          <a:xfrm>
            <a:off x="-17743" y="2714645"/>
            <a:ext cx="9144000" cy="1046440"/>
          </a:xfrm>
          <a:prstGeom prst="rect">
            <a:avLst/>
          </a:prstGeom>
          <a:noFill/>
        </p:spPr>
        <p:txBody>
          <a:bodyPr wrap="square" rtlCol="0">
            <a:spAutoFit/>
          </a:bodyPr>
          <a:lstStyle/>
          <a:p>
            <a:pPr lvl="0"/>
            <a:r>
              <a:rPr lang="en-US" sz="2200" spc="120" dirty="0" smtClean="0">
                <a:solidFill>
                  <a:srgbClr val="FFFF00"/>
                </a:solidFill>
                <a:latin typeface="Times New Roman"/>
                <a:cs typeface="Times New Roman"/>
              </a:rPr>
              <a:t>5</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Trumpet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(8</a:t>
            </a:r>
            <a:r>
              <a:rPr lang="en-US" sz="2000" spc="120" baseline="30000" dirty="0" smtClean="0">
                <a:solidFill>
                  <a:srgbClr val="FFFFFF"/>
                </a:solidFill>
                <a:latin typeface="Times New Roman"/>
                <a:cs typeface="Times New Roman"/>
              </a:rPr>
              <a:t>th</a:t>
            </a:r>
            <a:r>
              <a:rPr lang="en-US" sz="2000" spc="120" dirty="0" smtClean="0">
                <a:solidFill>
                  <a:srgbClr val="FFFFFF"/>
                </a:solidFill>
                <a:latin typeface="Times New Roman"/>
                <a:cs typeface="Times New Roman"/>
              </a:rPr>
              <a:t> </a:t>
            </a:r>
            <a:r>
              <a:rPr lang="en-US" sz="2000" spc="120" dirty="0">
                <a:solidFill>
                  <a:srgbClr val="FFFFFF"/>
                </a:solidFill>
                <a:latin typeface="Times New Roman"/>
                <a:cs typeface="Times New Roman"/>
              </a:rPr>
              <a:t>Egypt)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The abyss is opened – Locusts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Don’t harm vegetation.  Only harm those without God’s Seal...</a:t>
            </a:r>
          </a:p>
          <a:p>
            <a:pPr lvl="0"/>
            <a:r>
              <a:rPr lang="en-US" sz="2000" spc="120" dirty="0" smtClean="0">
                <a:solidFill>
                  <a:srgbClr val="FFFFFF"/>
                </a:solidFill>
                <a:latin typeface="Times New Roman"/>
                <a:cs typeface="Times New Roman"/>
              </a:rPr>
              <a:t>Book of Joel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Locusts are a warning to repent before the Day of The Lord</a:t>
            </a:r>
            <a:endParaRPr lang="en-US" sz="2000" spc="120" dirty="0">
              <a:solidFill>
                <a:srgbClr val="FFFFFF"/>
              </a:solidFill>
              <a:latin typeface="Times New Roman"/>
              <a:cs typeface="Times New Roman"/>
            </a:endParaRPr>
          </a:p>
        </p:txBody>
      </p:sp>
      <p:sp>
        <p:nvSpPr>
          <p:cNvPr id="6" name="TextBox 5"/>
          <p:cNvSpPr txBox="1"/>
          <p:nvPr/>
        </p:nvSpPr>
        <p:spPr>
          <a:xfrm>
            <a:off x="-17743" y="3650749"/>
            <a:ext cx="9144000" cy="738664"/>
          </a:xfrm>
          <a:prstGeom prst="rect">
            <a:avLst/>
          </a:prstGeom>
          <a:noFill/>
        </p:spPr>
        <p:txBody>
          <a:bodyPr wrap="square" rtlCol="0">
            <a:spAutoFit/>
          </a:bodyPr>
          <a:lstStyle/>
          <a:p>
            <a:pPr lvl="0"/>
            <a:r>
              <a:rPr lang="en-US" sz="2200" spc="120" dirty="0" smtClean="0">
                <a:solidFill>
                  <a:srgbClr val="FFFF00"/>
                </a:solidFill>
                <a:latin typeface="Times New Roman"/>
                <a:cs typeface="Times New Roman"/>
              </a:rPr>
              <a:t>6</a:t>
            </a:r>
            <a:r>
              <a:rPr lang="en-US" sz="2200" spc="120" baseline="30000" dirty="0" smtClean="0">
                <a:solidFill>
                  <a:srgbClr val="FFFF00"/>
                </a:solidFill>
                <a:latin typeface="Times New Roman"/>
                <a:cs typeface="Times New Roman"/>
              </a:rPr>
              <a:t>th</a:t>
            </a:r>
            <a:r>
              <a:rPr lang="en-US" sz="2200" spc="120" dirty="0" smtClean="0">
                <a:solidFill>
                  <a:srgbClr val="FFFF00"/>
                </a:solidFill>
                <a:latin typeface="Times New Roman"/>
                <a:cs typeface="Times New Roman"/>
              </a:rPr>
              <a:t> Trumpet </a:t>
            </a:r>
            <a:r>
              <a:rPr lang="mr-IN" sz="2000" spc="120" dirty="0">
                <a:solidFill>
                  <a:srgbClr val="FFFFFF"/>
                </a:solidFill>
                <a:latin typeface="Times New Roman"/>
                <a:cs typeface="Times New Roman"/>
              </a:rPr>
              <a:t>–</a:t>
            </a:r>
            <a:r>
              <a:rPr lang="en-US" sz="2000" spc="120" dirty="0">
                <a:solidFill>
                  <a:srgbClr val="FFFFFF"/>
                </a:solidFill>
                <a:latin typeface="Times New Roman"/>
                <a:cs typeface="Times New Roman"/>
              </a:rPr>
              <a:t> </a:t>
            </a:r>
            <a:r>
              <a:rPr lang="en-US" sz="2000" spc="120" dirty="0" smtClean="0">
                <a:solidFill>
                  <a:srgbClr val="FFFFFF"/>
                </a:solidFill>
                <a:latin typeface="Times New Roman"/>
                <a:cs typeface="Times New Roman"/>
              </a:rPr>
              <a:t>(no </a:t>
            </a:r>
            <a:r>
              <a:rPr lang="en-US" sz="2000" spc="120" dirty="0">
                <a:solidFill>
                  <a:srgbClr val="FFFFFF"/>
                </a:solidFill>
                <a:latin typeface="Times New Roman"/>
                <a:cs typeface="Times New Roman"/>
              </a:rPr>
              <a:t>Egypt) </a:t>
            </a:r>
            <a:r>
              <a:rPr lang="mr-IN" sz="2000" spc="120" dirty="0" smtClean="0">
                <a:solidFill>
                  <a:srgbClr val="FFFFFF"/>
                </a:solidFill>
                <a:latin typeface="Times New Roman"/>
                <a:cs typeface="Times New Roman"/>
              </a:rPr>
              <a:t>–</a:t>
            </a:r>
            <a:r>
              <a:rPr lang="en-US" sz="2000" spc="120" dirty="0" smtClean="0">
                <a:solidFill>
                  <a:srgbClr val="FFFFFF"/>
                </a:solidFill>
                <a:latin typeface="Times New Roman"/>
                <a:cs typeface="Times New Roman"/>
              </a:rPr>
              <a:t> Invasion from North / East – 1/3 mankind killed</a:t>
            </a:r>
          </a:p>
          <a:p>
            <a:pPr lvl="0"/>
            <a:r>
              <a:rPr lang="en-US" sz="2000" spc="120" dirty="0" smtClean="0">
                <a:solidFill>
                  <a:srgbClr val="FFFFFF"/>
                </a:solidFill>
                <a:latin typeface="Times New Roman"/>
                <a:cs typeface="Times New Roman"/>
              </a:rPr>
              <a:t>Fire/Smoke/Sulphur = God’s wrath and judgment</a:t>
            </a:r>
            <a:endParaRPr lang="en-US" sz="2000" spc="120" dirty="0">
              <a:solidFill>
                <a:srgbClr val="FFFFFF"/>
              </a:solidFill>
              <a:latin typeface="Times New Roman"/>
              <a:cs typeface="Times New Roman"/>
            </a:endParaRPr>
          </a:p>
        </p:txBody>
      </p:sp>
      <p:sp>
        <p:nvSpPr>
          <p:cNvPr id="3" name="Rectangle 2"/>
          <p:cNvSpPr/>
          <p:nvPr/>
        </p:nvSpPr>
        <p:spPr>
          <a:xfrm>
            <a:off x="0" y="4380875"/>
            <a:ext cx="9144000" cy="1323439"/>
          </a:xfrm>
          <a:prstGeom prst="rect">
            <a:avLst/>
          </a:prstGeom>
        </p:spPr>
        <p:txBody>
          <a:bodyPr wrap="square">
            <a:spAutoFit/>
          </a:bodyPr>
          <a:lstStyle/>
          <a:p>
            <a:r>
              <a:rPr lang="en-AU" sz="2000" b="1" baseline="30000" dirty="0">
                <a:solidFill>
                  <a:srgbClr val="FFFF00"/>
                </a:solidFill>
                <a:latin typeface="Times New Roman" charset="0"/>
                <a:ea typeface="Arial" charset="0"/>
              </a:rPr>
              <a:t>20 </a:t>
            </a:r>
            <a:r>
              <a:rPr lang="en-AU" sz="2000" dirty="0">
                <a:solidFill>
                  <a:srgbClr val="FFFF00"/>
                </a:solidFill>
                <a:latin typeface="Times New Roman" charset="0"/>
                <a:ea typeface="Arial" charset="0"/>
              </a:rPr>
              <a:t>The rest of mankind, who were not killed by these plagues, did not repent of the works of their hands nor give up worshiping demons and idols of gold and silver and bronze and stone and wood, which cannot see or hear or walk, </a:t>
            </a:r>
            <a:r>
              <a:rPr lang="en-AU" sz="2000" b="1" baseline="30000" dirty="0">
                <a:solidFill>
                  <a:srgbClr val="FFFF00"/>
                </a:solidFill>
                <a:latin typeface="Times New Roman" charset="0"/>
                <a:ea typeface="Arial" charset="0"/>
              </a:rPr>
              <a:t>21 </a:t>
            </a:r>
            <a:r>
              <a:rPr lang="en-AU" sz="2000" dirty="0">
                <a:solidFill>
                  <a:srgbClr val="FFFF00"/>
                </a:solidFill>
                <a:latin typeface="Times New Roman" charset="0"/>
                <a:ea typeface="Arial" charset="0"/>
              </a:rPr>
              <a:t>nor did they repent of their murders or their sorceries or their sexual immorality or their thefts. </a:t>
            </a:r>
            <a:endParaRPr lang="en-GB" sz="2000" dirty="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98863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330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dirty="0">
                <a:solidFill>
                  <a:schemeClr val="bg1"/>
                </a:solidFill>
                <a:latin typeface="Times New Roman" charset="0"/>
                <a:ea typeface="Times New Roman" charset="0"/>
                <a:cs typeface="Times New Roman" charset="0"/>
              </a:rPr>
              <a:t>8 </a:t>
            </a:r>
            <a:r>
              <a:rPr lang="en-AU" sz="2800" dirty="0">
                <a:solidFill>
                  <a:schemeClr val="bg1"/>
                </a:solidFill>
                <a:latin typeface="Times New Roman" charset="0"/>
                <a:ea typeface="Times New Roman" charset="0"/>
                <a:cs typeface="Times New Roman" charset="0"/>
              </a:rPr>
              <a:t>When the Lamb opened the seventh seal, there was silence in heaven for about half an hour.  </a:t>
            </a:r>
            <a:r>
              <a:rPr lang="en-AU" sz="2800" b="1" baseline="30000" dirty="0">
                <a:solidFill>
                  <a:schemeClr val="bg1"/>
                </a:solidFill>
                <a:latin typeface="Times New Roman" charset="0"/>
                <a:ea typeface="Times New Roman" charset="0"/>
                <a:cs typeface="Times New Roman" charset="0"/>
              </a:rPr>
              <a:t>2 </a:t>
            </a:r>
            <a:r>
              <a:rPr lang="en-AU" sz="2800" dirty="0">
                <a:solidFill>
                  <a:schemeClr val="bg1"/>
                </a:solidFill>
                <a:latin typeface="Times New Roman" charset="0"/>
                <a:ea typeface="Times New Roman" charset="0"/>
                <a:cs typeface="Times New Roman" charset="0"/>
              </a:rPr>
              <a:t>Then I saw the seven angels who stand before God, and seven trumpets were given to them.  </a:t>
            </a:r>
            <a:r>
              <a:rPr lang="en-AU" sz="2800" b="1" baseline="30000" dirty="0">
                <a:solidFill>
                  <a:schemeClr val="bg1"/>
                </a:solidFill>
                <a:latin typeface="Times New Roman" charset="0"/>
                <a:ea typeface="Times New Roman" charset="0"/>
                <a:cs typeface="Times New Roman" charset="0"/>
              </a:rPr>
              <a:t>3 </a:t>
            </a:r>
            <a:r>
              <a:rPr lang="en-AU" sz="2800" dirty="0">
                <a:solidFill>
                  <a:schemeClr val="bg1"/>
                </a:solidFill>
                <a:latin typeface="Times New Roman" charset="0"/>
                <a:ea typeface="Times New Roman" charset="0"/>
                <a:cs typeface="Times New Roman" charset="0"/>
              </a:rPr>
              <a:t>And another angel came and stood at the altar with a golden censer, and he was given much incense to offer with the prayers of all the saints on the golden altar before the throne, </a:t>
            </a:r>
            <a:r>
              <a:rPr lang="en-AU" sz="2800" b="1" baseline="30000" dirty="0">
                <a:solidFill>
                  <a:schemeClr val="bg1"/>
                </a:solidFill>
                <a:latin typeface="Times New Roman" charset="0"/>
                <a:ea typeface="Times New Roman" charset="0"/>
                <a:cs typeface="Times New Roman" charset="0"/>
              </a:rPr>
              <a:t>4 </a:t>
            </a:r>
            <a:r>
              <a:rPr lang="en-AU" sz="2800" dirty="0">
                <a:solidFill>
                  <a:schemeClr val="bg1"/>
                </a:solidFill>
                <a:latin typeface="Times New Roman" charset="0"/>
                <a:ea typeface="Times New Roman" charset="0"/>
                <a:cs typeface="Times New Roman" charset="0"/>
              </a:rPr>
              <a:t>and the smoke of the incense, with the prayers of the saints, rose before God from the hand of the angel.  </a:t>
            </a:r>
            <a:r>
              <a:rPr lang="en-AU" sz="2800" b="1" baseline="30000" dirty="0">
                <a:solidFill>
                  <a:schemeClr val="bg1"/>
                </a:solidFill>
                <a:latin typeface="Times New Roman" charset="0"/>
                <a:ea typeface="Times New Roman" charset="0"/>
                <a:cs typeface="Times New Roman" charset="0"/>
              </a:rPr>
              <a:t>5 </a:t>
            </a:r>
            <a:r>
              <a:rPr lang="en-AU" sz="2800" dirty="0">
                <a:solidFill>
                  <a:schemeClr val="bg1"/>
                </a:solidFill>
                <a:latin typeface="Times New Roman" charset="0"/>
                <a:ea typeface="Times New Roman" charset="0"/>
                <a:cs typeface="Times New Roman" charset="0"/>
              </a:rPr>
              <a:t>Then the angel took the censer and filled it with fire from the altar and threw it on the earth, and there were peals of thunder, rumblings, flashes of lightning, and an earthquake.</a:t>
            </a:r>
            <a:r>
              <a:rPr lang="en-GB" sz="2800" dirty="0">
                <a:solidFill>
                  <a:schemeClr val="bg1"/>
                </a:solidFill>
                <a:latin typeface="Times New Roman" charset="0"/>
                <a:ea typeface="Times New Roman" charset="0"/>
                <a:cs typeface="Times New Roman" charset="0"/>
              </a:rPr>
              <a:t> </a:t>
            </a:r>
            <a:endParaRPr lang="en-GB" sz="28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91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a:solidFill>
                  <a:schemeClr val="bg1"/>
                </a:solidFill>
                <a:latin typeface="Times New Roman" charset="0"/>
                <a:ea typeface="Arial" charset="0"/>
                <a:cs typeface="Times New Roman" charset="0"/>
              </a:rPr>
              <a:t>6 </a:t>
            </a:r>
            <a:r>
              <a:rPr lang="en-AU" sz="2700">
                <a:solidFill>
                  <a:schemeClr val="bg1"/>
                </a:solidFill>
                <a:latin typeface="Times New Roman" charset="0"/>
                <a:ea typeface="Arial" charset="0"/>
                <a:cs typeface="Times New Roman" charset="0"/>
              </a:rPr>
              <a:t>Now the seven angels who had the seven trumpets prepared to blow them.  </a:t>
            </a:r>
            <a:endParaRPr lang="en-GB" sz="2700" dirty="0">
              <a:solidFill>
                <a:schemeClr val="bg1"/>
              </a:solidFill>
              <a:latin typeface="Calibri" charset="0"/>
              <a:ea typeface="Arial" charset="0"/>
              <a:cs typeface="Times New Roman" charset="0"/>
            </a:endParaRPr>
          </a:p>
          <a:p>
            <a:pPr indent="152400">
              <a:lnSpc>
                <a:spcPct val="115000"/>
              </a:lnSpc>
              <a:spcAft>
                <a:spcPts val="0"/>
              </a:spcAft>
            </a:pPr>
            <a:r>
              <a:rPr lang="en-AU" sz="2700" dirty="0">
                <a:solidFill>
                  <a:schemeClr val="bg1"/>
                </a:solidFill>
                <a:latin typeface="Times New Roman" charset="0"/>
                <a:ea typeface="Arial" charset="0"/>
                <a:cs typeface="Times New Roman" charset="0"/>
              </a:rPr>
              <a:t> </a:t>
            </a:r>
            <a:endParaRPr lang="en-GB" sz="2700" dirty="0">
              <a:solidFill>
                <a:schemeClr val="bg1"/>
              </a:solidFill>
              <a:latin typeface="Calibri" charset="0"/>
              <a:ea typeface="Arial" charset="0"/>
              <a:cs typeface="Times New Roman" charset="0"/>
            </a:endParaRPr>
          </a:p>
          <a:p>
            <a:pPr indent="152400">
              <a:lnSpc>
                <a:spcPct val="115000"/>
              </a:lnSpc>
              <a:spcAft>
                <a:spcPts val="0"/>
              </a:spcAft>
            </a:pPr>
            <a:r>
              <a:rPr lang="en-AU" sz="2700" b="1" baseline="30000" dirty="0">
                <a:solidFill>
                  <a:schemeClr val="bg1"/>
                </a:solidFill>
                <a:latin typeface="Times New Roman" charset="0"/>
                <a:ea typeface="Arial" charset="0"/>
                <a:cs typeface="Times New Roman" charset="0"/>
              </a:rPr>
              <a:t>7 </a:t>
            </a:r>
            <a:r>
              <a:rPr lang="en-AU" sz="2700" dirty="0">
                <a:solidFill>
                  <a:schemeClr val="bg1"/>
                </a:solidFill>
                <a:latin typeface="Times New Roman" charset="0"/>
                <a:ea typeface="Arial" charset="0"/>
                <a:cs typeface="Times New Roman" charset="0"/>
              </a:rPr>
              <a:t>The first angel blew his trumpet, and there followed hail and fire, mixed with blood, and these were thrown upon the earth.  And a third of the earth was burned up, and a third of the trees were burned up, and all green grass was burned up.  </a:t>
            </a:r>
            <a:endParaRPr lang="en-GB" sz="2700" dirty="0">
              <a:solidFill>
                <a:schemeClr val="bg1"/>
              </a:solidFill>
              <a:latin typeface="Calibri" charset="0"/>
              <a:ea typeface="Arial" charset="0"/>
              <a:cs typeface="Times New Roman" charset="0"/>
            </a:endParaRPr>
          </a:p>
          <a:p>
            <a:pPr indent="152400">
              <a:lnSpc>
                <a:spcPct val="115000"/>
              </a:lnSpc>
              <a:spcAft>
                <a:spcPts val="0"/>
              </a:spcAft>
            </a:pPr>
            <a:r>
              <a:rPr lang="en-AU" sz="2700" dirty="0">
                <a:solidFill>
                  <a:schemeClr val="bg1"/>
                </a:solidFill>
                <a:latin typeface="Times New Roman" charset="0"/>
                <a:ea typeface="Arial" charset="0"/>
                <a:cs typeface="Times New Roman" charset="0"/>
              </a:rPr>
              <a:t> </a:t>
            </a:r>
            <a:endParaRPr lang="en-GB" sz="2700" dirty="0">
              <a:solidFill>
                <a:schemeClr val="bg1"/>
              </a:solidFill>
              <a:latin typeface="Calibri" charset="0"/>
              <a:ea typeface="Arial" charset="0"/>
              <a:cs typeface="Times New Roman" charset="0"/>
            </a:endParaRPr>
          </a:p>
          <a:p>
            <a:r>
              <a:rPr lang="en-AU" sz="2700" b="1" baseline="30000" dirty="0">
                <a:solidFill>
                  <a:schemeClr val="bg1"/>
                </a:solidFill>
                <a:latin typeface="Times New Roman" charset="0"/>
                <a:ea typeface="Arial" charset="0"/>
              </a:rPr>
              <a:t>8 </a:t>
            </a:r>
            <a:r>
              <a:rPr lang="en-AU" sz="2700" dirty="0">
                <a:solidFill>
                  <a:schemeClr val="bg1"/>
                </a:solidFill>
                <a:latin typeface="Times New Roman" charset="0"/>
                <a:ea typeface="Arial" charset="0"/>
              </a:rPr>
              <a:t>The second angel blew his trumpet, and something like a great mountain, burning with fire, was thrown into the sea, and a third of the sea became blood.  </a:t>
            </a:r>
            <a:r>
              <a:rPr lang="en-AU" sz="2700" b="1" baseline="30000" dirty="0">
                <a:solidFill>
                  <a:schemeClr val="bg1"/>
                </a:solidFill>
                <a:latin typeface="Times New Roman" charset="0"/>
                <a:ea typeface="Arial" charset="0"/>
              </a:rPr>
              <a:t>9 </a:t>
            </a:r>
            <a:r>
              <a:rPr lang="en-AU" sz="2700" dirty="0">
                <a:solidFill>
                  <a:schemeClr val="bg1"/>
                </a:solidFill>
                <a:latin typeface="Times New Roman" charset="0"/>
                <a:ea typeface="Arial" charset="0"/>
              </a:rPr>
              <a:t>A third of the living creatures in the sea died, and a third of the ships were destroyed. </a:t>
            </a:r>
            <a:endParaRPr lang="en-GB" sz="27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1010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Times New Roman" charset="0"/>
                <a:ea typeface="Arial" charset="0"/>
                <a:cs typeface="Times New Roman" charset="0"/>
              </a:rPr>
              <a:t>10 </a:t>
            </a:r>
            <a:r>
              <a:rPr lang="en-AU" sz="2700" dirty="0">
                <a:solidFill>
                  <a:schemeClr val="bg1"/>
                </a:solidFill>
                <a:latin typeface="Times New Roman" charset="0"/>
                <a:ea typeface="Arial" charset="0"/>
                <a:cs typeface="Times New Roman" charset="0"/>
              </a:rPr>
              <a:t>The third angel blew his trumpet, and a great star fell from heaven, blazing like a torch, and it fell on a third of the rivers and on the springs of water.  </a:t>
            </a:r>
            <a:r>
              <a:rPr lang="en-AU" sz="2700" b="1" baseline="30000" dirty="0">
                <a:solidFill>
                  <a:schemeClr val="bg1"/>
                </a:solidFill>
                <a:latin typeface="Times New Roman" charset="0"/>
                <a:ea typeface="Arial" charset="0"/>
                <a:cs typeface="Times New Roman" charset="0"/>
              </a:rPr>
              <a:t>11 </a:t>
            </a:r>
            <a:r>
              <a:rPr lang="en-AU" sz="2700" dirty="0">
                <a:solidFill>
                  <a:schemeClr val="bg1"/>
                </a:solidFill>
                <a:latin typeface="Times New Roman" charset="0"/>
                <a:ea typeface="Arial" charset="0"/>
                <a:cs typeface="Times New Roman" charset="0"/>
              </a:rPr>
              <a:t>The name of the star is Wormwood.  A third of the waters became wormwood, and many people died from the water, because it had been made bitter.  </a:t>
            </a:r>
            <a:endParaRPr lang="en-GB" sz="2700" dirty="0">
              <a:solidFill>
                <a:schemeClr val="bg1"/>
              </a:solidFill>
              <a:latin typeface="Calibri" charset="0"/>
              <a:ea typeface="Arial" charset="0"/>
              <a:cs typeface="Times New Roman" charset="0"/>
            </a:endParaRPr>
          </a:p>
          <a:p>
            <a:pPr indent="152400">
              <a:lnSpc>
                <a:spcPct val="115000"/>
              </a:lnSpc>
              <a:spcAft>
                <a:spcPts val="0"/>
              </a:spcAft>
            </a:pPr>
            <a:r>
              <a:rPr lang="en-AU" sz="2700" dirty="0">
                <a:solidFill>
                  <a:schemeClr val="bg1"/>
                </a:solidFill>
                <a:latin typeface="Times New Roman" charset="0"/>
                <a:ea typeface="Arial" charset="0"/>
                <a:cs typeface="Times New Roman" charset="0"/>
              </a:rPr>
              <a:t> </a:t>
            </a:r>
            <a:endParaRPr lang="en-GB" sz="2700" dirty="0">
              <a:solidFill>
                <a:schemeClr val="bg1"/>
              </a:solidFill>
              <a:latin typeface="Calibri" charset="0"/>
              <a:ea typeface="Arial" charset="0"/>
              <a:cs typeface="Times New Roman" charset="0"/>
            </a:endParaRPr>
          </a:p>
          <a:p>
            <a:pPr indent="152400">
              <a:lnSpc>
                <a:spcPct val="115000"/>
              </a:lnSpc>
              <a:spcAft>
                <a:spcPts val="0"/>
              </a:spcAft>
            </a:pPr>
            <a:r>
              <a:rPr lang="en-AU" sz="2700" b="1" baseline="30000" dirty="0">
                <a:solidFill>
                  <a:schemeClr val="bg1"/>
                </a:solidFill>
                <a:latin typeface="Times New Roman" charset="0"/>
                <a:ea typeface="Arial" charset="0"/>
                <a:cs typeface="Times New Roman" charset="0"/>
              </a:rPr>
              <a:t>12 </a:t>
            </a:r>
            <a:r>
              <a:rPr lang="en-AU" sz="2700" dirty="0">
                <a:solidFill>
                  <a:schemeClr val="bg1"/>
                </a:solidFill>
                <a:latin typeface="Times New Roman" charset="0"/>
                <a:ea typeface="Arial" charset="0"/>
                <a:cs typeface="Times New Roman" charset="0"/>
              </a:rPr>
              <a:t>The fourth angel blew his trumpet, and a third of the sun was struck, and a third of the moon, and a third of the stars, so that a third of their light might be darkened, and a third of the day might be kept from shining, and likewise a third of the night.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8993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a:solidFill>
                  <a:schemeClr val="bg1"/>
                </a:solidFill>
                <a:latin typeface="Times New Roman" charset="0"/>
                <a:ea typeface="Arial" charset="0"/>
                <a:cs typeface="Times New Roman" charset="0"/>
              </a:rPr>
              <a:t>13 </a:t>
            </a:r>
            <a:r>
              <a:rPr lang="en-AU" sz="2700">
                <a:solidFill>
                  <a:schemeClr val="bg1"/>
                </a:solidFill>
                <a:latin typeface="Times New Roman" charset="0"/>
                <a:ea typeface="Arial" charset="0"/>
                <a:cs typeface="Times New Roman" charset="0"/>
              </a:rPr>
              <a:t>Then I looked, and I heard an eagle crying with a loud voice as it flew directly overhead, “Woe, woe, woe to those who dwell on the earth, at the blasts of the other trumpets that the three angels are about to blow!” </a:t>
            </a:r>
            <a:endParaRPr lang="en-GB" sz="2700" dirty="0">
              <a:solidFill>
                <a:schemeClr val="bg1"/>
              </a:solidFill>
              <a:latin typeface="Calibri" charset="0"/>
              <a:ea typeface="Arial" charset="0"/>
              <a:cs typeface="Times New Roman" charset="0"/>
            </a:endParaRPr>
          </a:p>
          <a:p>
            <a:pPr indent="152400">
              <a:lnSpc>
                <a:spcPct val="115000"/>
              </a:lnSpc>
              <a:spcAft>
                <a:spcPts val="0"/>
              </a:spcAft>
            </a:pPr>
            <a:r>
              <a:rPr lang="en-AU" sz="2700" dirty="0">
                <a:solidFill>
                  <a:schemeClr val="bg1"/>
                </a:solidFill>
                <a:latin typeface="Times New Roman" charset="0"/>
                <a:ea typeface="Arial" charset="0"/>
                <a:cs typeface="Times New Roman" charset="0"/>
              </a:rPr>
              <a:t> </a:t>
            </a:r>
            <a:endParaRPr lang="en-GB" sz="2700" dirty="0">
              <a:solidFill>
                <a:schemeClr val="bg1"/>
              </a:solidFill>
              <a:latin typeface="Calibri" charset="0"/>
              <a:ea typeface="Arial" charset="0"/>
              <a:cs typeface="Times New Roman" charset="0"/>
            </a:endParaRPr>
          </a:p>
          <a:p>
            <a:r>
              <a:rPr lang="en-AU" sz="2700" b="1" dirty="0">
                <a:solidFill>
                  <a:schemeClr val="bg1"/>
                </a:solidFill>
                <a:latin typeface="Times New Roman" charset="0"/>
                <a:ea typeface="Arial" charset="0"/>
              </a:rPr>
              <a:t>9 </a:t>
            </a:r>
            <a:r>
              <a:rPr lang="en-AU" sz="2700" dirty="0">
                <a:solidFill>
                  <a:schemeClr val="bg1"/>
                </a:solidFill>
                <a:latin typeface="Times New Roman" charset="0"/>
                <a:ea typeface="Arial" charset="0"/>
              </a:rPr>
              <a:t>And the fifth angel blew his trumpet, and I saw a star fallen from heaven to earth, and he was given the key to the shaft of the bottomless pit.  </a:t>
            </a:r>
            <a:r>
              <a:rPr lang="en-AU" sz="2700" b="1" baseline="30000" dirty="0">
                <a:solidFill>
                  <a:schemeClr val="bg1"/>
                </a:solidFill>
                <a:latin typeface="Times New Roman" charset="0"/>
                <a:ea typeface="Arial" charset="0"/>
              </a:rPr>
              <a:t>2 </a:t>
            </a:r>
            <a:r>
              <a:rPr lang="en-AU" sz="2700" dirty="0">
                <a:solidFill>
                  <a:schemeClr val="bg1"/>
                </a:solidFill>
                <a:latin typeface="Times New Roman" charset="0"/>
                <a:ea typeface="Arial" charset="0"/>
              </a:rPr>
              <a:t>He opened the shaft of the bottomless pit, and from the shaft rose smoke like the smoke of a great furnace, and the sun and the air were darkened with the smoke from the shaft.  </a:t>
            </a:r>
            <a:r>
              <a:rPr lang="en-AU" sz="2700" b="1" baseline="30000" dirty="0">
                <a:solidFill>
                  <a:schemeClr val="bg1"/>
                </a:solidFill>
                <a:latin typeface="Times New Roman" charset="0"/>
                <a:ea typeface="Arial" charset="0"/>
              </a:rPr>
              <a:t>3 </a:t>
            </a:r>
            <a:r>
              <a:rPr lang="en-AU" sz="2700" dirty="0">
                <a:solidFill>
                  <a:schemeClr val="bg1"/>
                </a:solidFill>
                <a:latin typeface="Times New Roman" charset="0"/>
                <a:ea typeface="Arial" charset="0"/>
              </a:rPr>
              <a:t>Then from the smoke came locusts on the earth, and they were given power like the power of scorpions of the earth.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14918"/>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700" b="1" baseline="30000" dirty="0">
                <a:solidFill>
                  <a:schemeClr val="bg1"/>
                </a:solidFill>
                <a:latin typeface="Times New Roman" charset="0"/>
                <a:ea typeface="Arial" charset="0"/>
                <a:cs typeface="Times New Roman" charset="0"/>
              </a:rPr>
              <a:t>4 </a:t>
            </a:r>
            <a:r>
              <a:rPr lang="en-AU" sz="2700" dirty="0">
                <a:solidFill>
                  <a:schemeClr val="bg1"/>
                </a:solidFill>
                <a:latin typeface="Times New Roman" charset="0"/>
                <a:ea typeface="Arial" charset="0"/>
                <a:cs typeface="Times New Roman" charset="0"/>
              </a:rPr>
              <a:t>They were told not to harm the grass of the earth or any green plant or any tree, but only those people who do not have the seal of God on their foreheads.  </a:t>
            </a:r>
            <a:r>
              <a:rPr lang="en-AU" sz="2700" b="1" baseline="30000" dirty="0">
                <a:solidFill>
                  <a:schemeClr val="bg1"/>
                </a:solidFill>
                <a:latin typeface="Times New Roman" charset="0"/>
                <a:ea typeface="Arial" charset="0"/>
                <a:cs typeface="Times New Roman" charset="0"/>
              </a:rPr>
              <a:t>5 </a:t>
            </a:r>
            <a:r>
              <a:rPr lang="en-AU" sz="2700" dirty="0">
                <a:solidFill>
                  <a:schemeClr val="bg1"/>
                </a:solidFill>
                <a:latin typeface="Times New Roman" charset="0"/>
                <a:ea typeface="Arial" charset="0"/>
                <a:cs typeface="Times New Roman" charset="0"/>
              </a:rPr>
              <a:t>They were allowed to torment them for five months, but not to kill them, and their torment was like the torment of a scorpion when it stings someone.  </a:t>
            </a:r>
            <a:r>
              <a:rPr lang="en-AU" sz="2700" b="1" baseline="30000" dirty="0">
                <a:solidFill>
                  <a:schemeClr val="bg1"/>
                </a:solidFill>
                <a:latin typeface="Times New Roman" charset="0"/>
                <a:ea typeface="Arial" charset="0"/>
                <a:cs typeface="Times New Roman" charset="0"/>
              </a:rPr>
              <a:t>6 </a:t>
            </a:r>
            <a:r>
              <a:rPr lang="en-AU" sz="2700" dirty="0">
                <a:solidFill>
                  <a:schemeClr val="bg1"/>
                </a:solidFill>
                <a:latin typeface="Times New Roman" charset="0"/>
                <a:ea typeface="Arial" charset="0"/>
                <a:cs typeface="Times New Roman" charset="0"/>
              </a:rPr>
              <a:t>And in those days people will seek death and will not find it.  They will long to die, but death will flee from them.  </a:t>
            </a:r>
            <a:endParaRPr lang="en-GB" sz="2700" dirty="0">
              <a:solidFill>
                <a:schemeClr val="bg1"/>
              </a:solidFill>
              <a:latin typeface="Calibri" charset="0"/>
              <a:ea typeface="Arial" charset="0"/>
              <a:cs typeface="Times New Roman" charset="0"/>
            </a:endParaRPr>
          </a:p>
          <a:p>
            <a:pPr>
              <a:lnSpc>
                <a:spcPct val="115000"/>
              </a:lnSpc>
              <a:spcAft>
                <a:spcPts val="0"/>
              </a:spcAft>
            </a:pPr>
            <a:r>
              <a:rPr lang="en-AU" sz="2700" dirty="0">
                <a:solidFill>
                  <a:schemeClr val="bg1"/>
                </a:solidFill>
                <a:latin typeface="Times New Roman" charset="0"/>
                <a:ea typeface="Arial" charset="0"/>
                <a:cs typeface="Times New Roman" charset="0"/>
              </a:rPr>
              <a:t>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83987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9370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a:solidFill>
                  <a:schemeClr val="bg1"/>
                </a:solidFill>
                <a:latin typeface="Times New Roman" charset="0"/>
                <a:ea typeface="Arial" charset="0"/>
                <a:cs typeface="Times New Roman" charset="0"/>
              </a:rPr>
              <a:t>7 </a:t>
            </a:r>
            <a:r>
              <a:rPr lang="en-AU" sz="2600">
                <a:solidFill>
                  <a:schemeClr val="bg1"/>
                </a:solidFill>
                <a:latin typeface="Times New Roman" charset="0"/>
                <a:ea typeface="Arial" charset="0"/>
                <a:cs typeface="Times New Roman" charset="0"/>
              </a:rPr>
              <a:t>In appearance the locusts were like horses prepared for battle: on their heads were what looked like crowns of gold; their faces were like human faces, </a:t>
            </a:r>
            <a:r>
              <a:rPr lang="en-AU" sz="2600" b="1" baseline="30000">
                <a:solidFill>
                  <a:schemeClr val="bg1"/>
                </a:solidFill>
                <a:latin typeface="Times New Roman" charset="0"/>
                <a:ea typeface="Arial" charset="0"/>
                <a:cs typeface="Times New Roman" charset="0"/>
              </a:rPr>
              <a:t>8 </a:t>
            </a:r>
            <a:r>
              <a:rPr lang="en-AU" sz="2600">
                <a:solidFill>
                  <a:schemeClr val="bg1"/>
                </a:solidFill>
                <a:latin typeface="Times New Roman" charset="0"/>
                <a:ea typeface="Arial" charset="0"/>
                <a:cs typeface="Times New Roman" charset="0"/>
              </a:rPr>
              <a:t>their hair like women’s hair, and their teeth like lions’ teeth; </a:t>
            </a:r>
            <a:r>
              <a:rPr lang="en-AU" sz="2600" b="1" baseline="30000">
                <a:solidFill>
                  <a:schemeClr val="bg1"/>
                </a:solidFill>
                <a:latin typeface="Times New Roman" charset="0"/>
                <a:ea typeface="Arial" charset="0"/>
                <a:cs typeface="Times New Roman" charset="0"/>
              </a:rPr>
              <a:t>9 </a:t>
            </a:r>
            <a:r>
              <a:rPr lang="en-AU" sz="2600">
                <a:solidFill>
                  <a:schemeClr val="bg1"/>
                </a:solidFill>
                <a:latin typeface="Times New Roman" charset="0"/>
                <a:ea typeface="Arial" charset="0"/>
                <a:cs typeface="Times New Roman" charset="0"/>
              </a:rPr>
              <a:t>they had breastplates like breastplates of iron, and the noise of their wings was like the noise of many chariots with horses rushing into battle.  </a:t>
            </a:r>
            <a:r>
              <a:rPr lang="en-AU" sz="2600" b="1" baseline="30000" dirty="0">
                <a:solidFill>
                  <a:schemeClr val="bg1"/>
                </a:solidFill>
                <a:latin typeface="Times New Roman" charset="0"/>
                <a:ea typeface="Arial" charset="0"/>
                <a:cs typeface="Times New Roman" charset="0"/>
              </a:rPr>
              <a:t>10 </a:t>
            </a:r>
            <a:r>
              <a:rPr lang="en-AU" sz="2600" dirty="0">
                <a:solidFill>
                  <a:schemeClr val="bg1"/>
                </a:solidFill>
                <a:latin typeface="Times New Roman" charset="0"/>
                <a:ea typeface="Arial" charset="0"/>
                <a:cs typeface="Times New Roman" charset="0"/>
              </a:rPr>
              <a:t>They have tails and stings like scorpions, and their power to hurt people for five months is in their tails.  </a:t>
            </a:r>
            <a:r>
              <a:rPr lang="en-AU" sz="2600" b="1" baseline="30000" dirty="0">
                <a:solidFill>
                  <a:schemeClr val="bg1"/>
                </a:solidFill>
                <a:latin typeface="Times New Roman" charset="0"/>
                <a:ea typeface="Arial" charset="0"/>
                <a:cs typeface="Times New Roman" charset="0"/>
              </a:rPr>
              <a:t>11 </a:t>
            </a:r>
            <a:r>
              <a:rPr lang="en-AU" sz="2600" dirty="0">
                <a:solidFill>
                  <a:schemeClr val="bg1"/>
                </a:solidFill>
                <a:latin typeface="Times New Roman" charset="0"/>
                <a:ea typeface="Arial" charset="0"/>
                <a:cs typeface="Times New Roman" charset="0"/>
              </a:rPr>
              <a:t>They have as king over them the angel of the bottomless pit.  His name in Hebrew is Abaddon, and in Greek he is called Apollyon.  </a:t>
            </a:r>
            <a:endParaRPr lang="en-GB" sz="2600" dirty="0">
              <a:solidFill>
                <a:schemeClr val="bg1"/>
              </a:solidFill>
              <a:latin typeface="Calibri" charset="0"/>
              <a:ea typeface="Arial" charset="0"/>
              <a:cs typeface="Times New Roman" charset="0"/>
            </a:endParaRPr>
          </a:p>
          <a:p>
            <a:pPr indent="152400">
              <a:lnSpc>
                <a:spcPct val="115000"/>
              </a:lnSpc>
              <a:spcAft>
                <a:spcPts val="0"/>
              </a:spcAft>
            </a:pPr>
            <a:r>
              <a:rPr lang="en-AU" sz="2600" dirty="0">
                <a:solidFill>
                  <a:schemeClr val="bg1"/>
                </a:solidFill>
                <a:latin typeface="Times New Roman" charset="0"/>
                <a:ea typeface="Arial" charset="0"/>
                <a:cs typeface="Times New Roman" charset="0"/>
              </a:rPr>
              <a:t> </a:t>
            </a:r>
            <a:endParaRPr lang="en-GB" sz="2600" dirty="0">
              <a:solidFill>
                <a:schemeClr val="bg1"/>
              </a:solidFill>
              <a:latin typeface="Calibri" charset="0"/>
              <a:ea typeface="Arial" charset="0"/>
              <a:cs typeface="Times New Roman" charset="0"/>
            </a:endParaRPr>
          </a:p>
          <a:p>
            <a:r>
              <a:rPr lang="en-AU" sz="2600" b="1" baseline="30000" dirty="0">
                <a:solidFill>
                  <a:schemeClr val="bg1"/>
                </a:solidFill>
                <a:latin typeface="Times New Roman" charset="0"/>
                <a:ea typeface="Arial" charset="0"/>
              </a:rPr>
              <a:t>12 </a:t>
            </a:r>
            <a:r>
              <a:rPr lang="en-AU" sz="2600" dirty="0">
                <a:solidFill>
                  <a:schemeClr val="bg1"/>
                </a:solidFill>
                <a:latin typeface="Times New Roman" charset="0"/>
                <a:ea typeface="Arial" charset="0"/>
              </a:rPr>
              <a:t>The first woe has passed; behold, two woes are still to come.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07675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78313"/>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700" b="1" baseline="30000" dirty="0">
                <a:solidFill>
                  <a:schemeClr val="bg1"/>
                </a:solidFill>
                <a:latin typeface="Times New Roman" charset="0"/>
                <a:ea typeface="Arial" charset="0"/>
              </a:rPr>
              <a:t>13 </a:t>
            </a:r>
            <a:r>
              <a:rPr lang="en-AU" sz="2700" dirty="0">
                <a:solidFill>
                  <a:schemeClr val="bg1"/>
                </a:solidFill>
                <a:latin typeface="Times New Roman" charset="0"/>
                <a:ea typeface="Arial" charset="0"/>
              </a:rPr>
              <a:t>Then the sixth angel blew his trumpet, and I heard a voice from the four horns of the golden altar before God, </a:t>
            </a:r>
            <a:r>
              <a:rPr lang="en-AU" sz="2700" b="1" baseline="30000" dirty="0">
                <a:solidFill>
                  <a:schemeClr val="bg1"/>
                </a:solidFill>
                <a:latin typeface="Times New Roman" charset="0"/>
                <a:ea typeface="Arial" charset="0"/>
              </a:rPr>
              <a:t>14 </a:t>
            </a:r>
            <a:r>
              <a:rPr lang="en-AU" sz="2700" dirty="0">
                <a:solidFill>
                  <a:schemeClr val="bg1"/>
                </a:solidFill>
                <a:latin typeface="Times New Roman" charset="0"/>
                <a:ea typeface="Arial" charset="0"/>
              </a:rPr>
              <a:t>saying to the sixth angel who had the trumpet, “Release the four angels who are bound at the great river Euphrates.” </a:t>
            </a:r>
            <a:r>
              <a:rPr lang="en-AU" sz="2700" b="1" baseline="30000" dirty="0">
                <a:solidFill>
                  <a:schemeClr val="bg1"/>
                </a:solidFill>
                <a:latin typeface="Times New Roman" charset="0"/>
                <a:ea typeface="Arial" charset="0"/>
              </a:rPr>
              <a:t>15 </a:t>
            </a:r>
            <a:r>
              <a:rPr lang="en-AU" sz="2700" dirty="0">
                <a:solidFill>
                  <a:schemeClr val="bg1"/>
                </a:solidFill>
                <a:latin typeface="Times New Roman" charset="0"/>
                <a:ea typeface="Arial" charset="0"/>
              </a:rPr>
              <a:t>So the four angels, who had been prepared for the hour, the day, the month, and the year, were released to kill a third of mankind.  </a:t>
            </a:r>
            <a:r>
              <a:rPr lang="en-AU" sz="2700" b="1" baseline="30000" dirty="0">
                <a:solidFill>
                  <a:schemeClr val="bg1"/>
                </a:solidFill>
                <a:latin typeface="Times New Roman" charset="0"/>
                <a:ea typeface="Arial" charset="0"/>
              </a:rPr>
              <a:t>16 </a:t>
            </a:r>
            <a:r>
              <a:rPr lang="en-AU" sz="2700" dirty="0">
                <a:solidFill>
                  <a:schemeClr val="bg1"/>
                </a:solidFill>
                <a:latin typeface="Times New Roman" charset="0"/>
                <a:ea typeface="Arial" charset="0"/>
              </a:rPr>
              <a:t>The number of mounted troops was twice ten thousand times ten thousand; I heard their number.  </a:t>
            </a:r>
            <a:r>
              <a:rPr lang="en-AU" sz="2700" b="1" baseline="30000" dirty="0">
                <a:solidFill>
                  <a:schemeClr val="bg1"/>
                </a:solidFill>
                <a:latin typeface="Times New Roman" charset="0"/>
                <a:ea typeface="Arial" charset="0"/>
              </a:rPr>
              <a:t>17 </a:t>
            </a:r>
            <a:r>
              <a:rPr lang="en-AU" sz="2700" dirty="0">
                <a:solidFill>
                  <a:schemeClr val="bg1"/>
                </a:solidFill>
                <a:latin typeface="Times New Roman" charset="0"/>
                <a:ea typeface="Arial" charset="0"/>
              </a:rPr>
              <a:t>And this is how I saw the horses in my vision and those who rode them: they wore breastplates the colour of fire and of sapphire and of sulphur, and the heads of the horses were like lions’ heads, and fire and smoke and sulphur came out of their mouths.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437372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5077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18 </a:t>
            </a:r>
            <a:r>
              <a:rPr lang="en-AU" sz="2800" dirty="0">
                <a:solidFill>
                  <a:schemeClr val="bg1"/>
                </a:solidFill>
                <a:latin typeface="Times New Roman" charset="0"/>
                <a:ea typeface="Arial" charset="0"/>
                <a:cs typeface="Times New Roman" charset="0"/>
              </a:rPr>
              <a:t>By these three plagues a third of mankind was killed, by the fire and smoke and sulphur coming out of their mouths.  </a:t>
            </a:r>
            <a:r>
              <a:rPr lang="en-AU" sz="2800" b="1" baseline="30000" dirty="0">
                <a:solidFill>
                  <a:schemeClr val="bg1"/>
                </a:solidFill>
                <a:latin typeface="Times New Roman" charset="0"/>
                <a:ea typeface="Arial" charset="0"/>
                <a:cs typeface="Times New Roman" charset="0"/>
              </a:rPr>
              <a:t>19 </a:t>
            </a:r>
            <a:r>
              <a:rPr lang="en-AU" sz="2800" dirty="0">
                <a:solidFill>
                  <a:schemeClr val="bg1"/>
                </a:solidFill>
                <a:latin typeface="Times New Roman" charset="0"/>
                <a:ea typeface="Arial" charset="0"/>
                <a:cs typeface="Times New Roman" charset="0"/>
              </a:rPr>
              <a:t>For the power of the horses is in their mouths and in their tails, for their tails are like serpents with heads, and by means of them they wound.  </a:t>
            </a:r>
            <a:endParaRPr lang="en-GB" sz="2400" dirty="0">
              <a:solidFill>
                <a:schemeClr val="bg1"/>
              </a:solidFill>
              <a:latin typeface="Calibri" charset="0"/>
              <a:ea typeface="Arial" charset="0"/>
              <a:cs typeface="Times New Roman" charset="0"/>
            </a:endParaRPr>
          </a:p>
          <a:p>
            <a:pPr indent="152400">
              <a:lnSpc>
                <a:spcPct val="115000"/>
              </a:lnSpc>
              <a:spcAft>
                <a:spcPts val="0"/>
              </a:spcAft>
            </a:pPr>
            <a:r>
              <a:rPr lang="en-AU" sz="2800" dirty="0">
                <a:solidFill>
                  <a:schemeClr val="bg1"/>
                </a:solidFill>
                <a:latin typeface="Times New Roman" charset="0"/>
                <a:ea typeface="Arial" charset="0"/>
                <a:cs typeface="Times New Roman" charset="0"/>
              </a:rPr>
              <a:t> </a:t>
            </a:r>
            <a:endParaRPr lang="en-GB" sz="24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20 </a:t>
            </a:r>
            <a:r>
              <a:rPr lang="en-AU" sz="2800" dirty="0">
                <a:solidFill>
                  <a:schemeClr val="bg1"/>
                </a:solidFill>
                <a:latin typeface="Times New Roman" charset="0"/>
                <a:ea typeface="Arial" charset="0"/>
              </a:rPr>
              <a:t>The rest of mankind, who were not killed by these plagues, did not repent of the works of their hands nor give up worshiping demons and idols of gold and silver and bronze and stone and wood, which cannot see or hear or walk, </a:t>
            </a:r>
            <a:r>
              <a:rPr lang="en-AU" sz="2800" b="1" baseline="30000" dirty="0">
                <a:solidFill>
                  <a:schemeClr val="bg1"/>
                </a:solidFill>
                <a:latin typeface="Times New Roman" charset="0"/>
                <a:ea typeface="Arial" charset="0"/>
              </a:rPr>
              <a:t>21 </a:t>
            </a:r>
            <a:r>
              <a:rPr lang="en-AU" sz="2800" dirty="0">
                <a:solidFill>
                  <a:schemeClr val="bg1"/>
                </a:solidFill>
                <a:latin typeface="Times New Roman" charset="0"/>
                <a:ea typeface="Arial" charset="0"/>
              </a:rPr>
              <a:t>nor did they repent of their murders or their sorceries or their sexual immorality or their thefts.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5359275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41247</TotalTime>
  <Words>485</Words>
  <Application>Microsoft Macintosh PowerPoint</Application>
  <PresentationFormat>On-screen Show (16:10)</PresentationFormat>
  <Paragraphs>67</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496</cp:revision>
  <cp:lastPrinted>2017-05-24T07:28:39Z</cp:lastPrinted>
  <dcterms:created xsi:type="dcterms:W3CDTF">2016-11-04T06:28:01Z</dcterms:created>
  <dcterms:modified xsi:type="dcterms:W3CDTF">2017-05-24T07:42:44Z</dcterms:modified>
</cp:coreProperties>
</file>